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31" r:id="rId1"/>
  </p:sldMasterIdLst>
  <p:notesMasterIdLst>
    <p:notesMasterId r:id="rId23"/>
  </p:notesMasterIdLst>
  <p:sldIdLst>
    <p:sldId id="287" r:id="rId2"/>
    <p:sldId id="288" r:id="rId3"/>
    <p:sldId id="262" r:id="rId4"/>
    <p:sldId id="271" r:id="rId5"/>
    <p:sldId id="272" r:id="rId6"/>
    <p:sldId id="273" r:id="rId7"/>
    <p:sldId id="274" r:id="rId8"/>
    <p:sldId id="263" r:id="rId9"/>
    <p:sldId id="277" r:id="rId10"/>
    <p:sldId id="278" r:id="rId11"/>
    <p:sldId id="264" r:id="rId12"/>
    <p:sldId id="279" r:id="rId13"/>
    <p:sldId id="280" r:id="rId14"/>
    <p:sldId id="281" r:id="rId15"/>
    <p:sldId id="265" r:id="rId16"/>
    <p:sldId id="284" r:id="rId17"/>
    <p:sldId id="285" r:id="rId18"/>
    <p:sldId id="286" r:id="rId19"/>
    <p:sldId id="267" r:id="rId20"/>
    <p:sldId id="268" r:id="rId21"/>
    <p:sldId id="289" r:id="rId22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EB35"/>
    <a:srgbClr val="99FF99"/>
    <a:srgbClr val="99FF33"/>
    <a:srgbClr val="80A856"/>
    <a:srgbClr val="86E660"/>
    <a:srgbClr val="AFF2A4"/>
    <a:srgbClr val="BDE6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38" autoAdjust="0"/>
  </p:normalViewPr>
  <p:slideViewPr>
    <p:cSldViewPr>
      <p:cViewPr>
        <p:scale>
          <a:sx n="77" d="100"/>
          <a:sy n="77" d="100"/>
        </p:scale>
        <p:origin x="-1140" y="-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368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953337D9-A404-4C4C-A60C-9CF6625D1CB9}" type="datetimeFigureOut">
              <a:rPr lang="ru-RU"/>
              <a:pPr>
                <a:defRPr/>
              </a:pPr>
              <a:t>27.03.2018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fld id="{7F41114B-0F1E-44FC-A82A-083BBB6AAA2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3850310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922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0CC52B72-B8F5-4703-B1C7-C35F35D0DC41}" type="slidenum">
              <a:rPr lang="ru-RU" altLang="ru-RU">
                <a:latin typeface="Calibri" pitchFamily="34" charset="0"/>
              </a:rPr>
              <a:pPr/>
              <a:t>3</a:t>
            </a:fld>
            <a:endParaRPr lang="ru-RU" altLang="ru-RU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1126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954E3E59-4424-430F-A4F6-1BF56A26174D}" type="slidenum">
              <a:rPr lang="ru-RU" altLang="ru-RU">
                <a:latin typeface="Calibri" pitchFamily="34" charset="0"/>
              </a:rPr>
              <a:pPr/>
              <a:t>4</a:t>
            </a:fld>
            <a:endParaRPr lang="ru-RU" altLang="ru-RU">
              <a:latin typeface="Calibri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/>
          <p:cNvGrpSpPr>
            <a:grpSpLocks/>
          </p:cNvGrpSpPr>
          <p:nvPr/>
        </p:nvGrpSpPr>
        <p:grpSpPr bwMode="auto">
          <a:xfrm>
            <a:off x="-7938" y="-7938"/>
            <a:ext cx="9169401" cy="6873876"/>
            <a:chOff x="-8466" y="-8468"/>
            <a:chExt cx="9169804" cy="6874935"/>
          </a:xfrm>
        </p:grpSpPr>
        <p:cxnSp>
          <p:nvCxnSpPr>
            <p:cNvPr id="5" name="Straight Connector 16"/>
            <p:cNvCxnSpPr/>
            <p:nvPr/>
          </p:nvCxnSpPr>
          <p:spPr>
            <a:xfrm flipV="1">
              <a:off x="5130498" y="4175239"/>
              <a:ext cx="4022902" cy="2683288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17"/>
            <p:cNvCxnSpPr/>
            <p:nvPr/>
          </p:nvCxnSpPr>
          <p:spPr>
            <a:xfrm>
              <a:off x="7041932" y="-529"/>
              <a:ext cx="1219254" cy="6859057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Freeform 18"/>
            <p:cNvSpPr/>
            <p:nvPr/>
          </p:nvSpPr>
          <p:spPr>
            <a:xfrm>
              <a:off x="6891113" y="-529"/>
              <a:ext cx="2270225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19"/>
            <p:cNvSpPr/>
            <p:nvPr/>
          </p:nvSpPr>
          <p:spPr>
            <a:xfrm>
              <a:off x="7205452" y="-8468"/>
              <a:ext cx="1947948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20"/>
            <p:cNvSpPr/>
            <p:nvPr/>
          </p:nvSpPr>
          <p:spPr>
            <a:xfrm>
              <a:off x="6638689" y="3919613"/>
              <a:ext cx="251312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21"/>
            <p:cNvSpPr/>
            <p:nvPr/>
          </p:nvSpPr>
          <p:spPr>
            <a:xfrm>
              <a:off x="7010180" y="-8468"/>
              <a:ext cx="2143219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22"/>
            <p:cNvSpPr/>
            <p:nvPr/>
          </p:nvSpPr>
          <p:spPr>
            <a:xfrm>
              <a:off x="8296112" y="-8468"/>
              <a:ext cx="857288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23"/>
            <p:cNvSpPr/>
            <p:nvPr/>
          </p:nvSpPr>
          <p:spPr>
            <a:xfrm>
              <a:off x="8077027" y="-8468"/>
              <a:ext cx="1066847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24"/>
            <p:cNvSpPr/>
            <p:nvPr/>
          </p:nvSpPr>
          <p:spPr>
            <a:xfrm>
              <a:off x="8059565" y="4894488"/>
              <a:ext cx="1095423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27"/>
            <p:cNvSpPr/>
            <p:nvPr/>
          </p:nvSpPr>
          <p:spPr>
            <a:xfrm>
              <a:off x="-8466" y="-8468"/>
              <a:ext cx="863639" cy="5698416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31058F-CA46-4020-AE26-6FB2B1429602}" type="datetimeFigureOut">
              <a:rPr lang="ru-RU"/>
              <a:pPr>
                <a:defRPr/>
              </a:pPr>
              <a:t>27.03.2018</a:t>
            </a:fld>
            <a:endParaRPr lang="ru-RU"/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5CFD62-E43A-4A14-B88C-BA303F4F7E4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05793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5177A4-E9FD-4B78-91D2-BF95F16FB699}" type="datetimeFigureOut">
              <a:rPr lang="ru-RU"/>
              <a:pPr>
                <a:defRPr/>
              </a:pPr>
              <a:t>27.03.2018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24270C-CACB-45E8-B01C-F1CBF9D2F27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267032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482600" y="790575"/>
            <a:ext cx="457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ru-RU" sz="8000" smtClean="0">
                <a:solidFill>
                  <a:srgbClr val="C0E474"/>
                </a:solidFill>
              </a:rPr>
              <a:t>“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6748463" y="2886075"/>
            <a:ext cx="4572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ru-RU" sz="8000" smtClean="0">
                <a:solidFill>
                  <a:srgbClr val="C0E474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F5E136-062A-4D27-9757-D403BE23CB7C}" type="datetimeFigureOut">
              <a:rPr lang="ru-RU"/>
              <a:pPr>
                <a:defRPr/>
              </a:pPr>
              <a:t>27.03.2018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10FFE3B4-9807-4625-98FA-7B4A2D194FA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773536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9DC028-E861-43BA-92F1-62810D2AD69C}" type="datetimeFigureOut">
              <a:rPr lang="ru-RU"/>
              <a:pPr>
                <a:defRPr/>
              </a:pPr>
              <a:t>27.03.2018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691567-69BE-4723-A6F4-81EAF1E64DE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907796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482600" y="790575"/>
            <a:ext cx="457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ru-RU" sz="8000" smtClean="0">
                <a:solidFill>
                  <a:srgbClr val="C0E474"/>
                </a:solidFill>
              </a:rPr>
              <a:t>“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6748463" y="2886075"/>
            <a:ext cx="4572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ru-RU" sz="8000" smtClean="0">
                <a:solidFill>
                  <a:srgbClr val="C0E474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23498A-0451-44BE-95E8-30258B933D5A}" type="datetimeFigureOut">
              <a:rPr lang="ru-RU"/>
              <a:pPr>
                <a:defRPr/>
              </a:pPr>
              <a:t>27.03.2018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877D609F-4508-408D-A12F-E15216BA351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527138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714DB4-483C-49D5-808F-FA77F363D368}" type="datetimeFigureOut">
              <a:rPr lang="ru-RU"/>
              <a:pPr>
                <a:defRPr/>
              </a:pPr>
              <a:t>27.03.2018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3139D496-0339-4FEF-A0E4-480236306E3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581802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11FC37-AAF5-4940-B090-E3409A3F9BBE}" type="datetimeFigureOut">
              <a:rPr lang="ru-RU"/>
              <a:pPr>
                <a:defRPr/>
              </a:pPr>
              <a:t>27.03.2018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A36C71-D551-47BB-9A87-403F2ADEBA1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050750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13F43F-E2C3-4C0B-9E4D-778CD0EAABD0}" type="datetimeFigureOut">
              <a:rPr lang="ru-RU"/>
              <a:pPr>
                <a:defRPr/>
              </a:pPr>
              <a:t>27.03.2018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2E43F3-E857-4FE7-BA95-9FEE0915993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309199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FA6C3C-5C68-415A-B79D-F8514463DE80}" type="datetimeFigureOut">
              <a:rPr lang="ru-RU"/>
              <a:pPr>
                <a:defRPr/>
              </a:pPr>
              <a:t>27.03.2018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40A45E-A6E0-4EB0-B149-0058DB3C8BE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80947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3571AD-C255-44C9-A593-5E9FC9C01F8B}" type="datetimeFigureOut">
              <a:rPr lang="ru-RU"/>
              <a:pPr>
                <a:defRPr/>
              </a:pPr>
              <a:t>27.03.2018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AFFF90-6C69-4C76-A198-71C64DA3FD7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851911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0EF10C-D27F-4C03-8DB3-AEC281BEB4E5}" type="datetimeFigureOut">
              <a:rPr lang="ru-RU"/>
              <a:pPr>
                <a:defRPr/>
              </a:pPr>
              <a:t>27.03.2018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5E79A2-B55E-4967-8BFF-F1386661C60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260277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04B217-E07E-4F27-A560-267B2160EF8C}" type="datetimeFigureOut">
              <a:rPr lang="ru-RU"/>
              <a:pPr>
                <a:defRPr/>
              </a:pPr>
              <a:t>27.03.2018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1AA5E2-6A50-4372-8675-7275FD784E7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86296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26157A-6F98-4300-A0D1-6A62A0F38162}" type="datetimeFigureOut">
              <a:rPr lang="ru-RU"/>
              <a:pPr>
                <a:defRPr/>
              </a:pPr>
              <a:t>27.03.2018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393EBF-F090-44A0-9D43-692920C2EE3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566377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8DE38E-8007-46D9-B9C0-9205AD218FF8}" type="datetimeFigureOut">
              <a:rPr lang="ru-RU"/>
              <a:pPr>
                <a:defRPr/>
              </a:pPr>
              <a:t>27.03.2018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B1C328-5DD1-42A7-9C35-796F64EE298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718410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517E7A-DBD1-4CB8-8292-C5833BE00038}" type="datetimeFigureOut">
              <a:rPr lang="ru-RU"/>
              <a:pPr>
                <a:defRPr/>
              </a:pPr>
              <a:t>27.03.2018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129D12-4FFF-4A33-968C-059A4BEAF9F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490013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A2CC3A-99DC-4610-BAE7-1D0FE28AF790}" type="datetimeFigureOut">
              <a:rPr lang="ru-RU"/>
              <a:pPr>
                <a:defRPr/>
              </a:pPr>
              <a:t>27.03.2018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4A17C1-91DE-457A-B5E6-0955877368E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658224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6"/>
          <p:cNvGrpSpPr>
            <a:grpSpLocks/>
          </p:cNvGrpSpPr>
          <p:nvPr/>
        </p:nvGrpSpPr>
        <p:grpSpPr bwMode="auto">
          <a:xfrm>
            <a:off x="-7938" y="-7938"/>
            <a:ext cx="9169401" cy="6873876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90"/>
              <a:ext cx="457221" cy="285317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497" y="4175239"/>
              <a:ext cx="4022902" cy="2683288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1932" y="-529"/>
              <a:ext cx="1219254" cy="6859057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113" y="-529"/>
              <a:ext cx="2270225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452" y="-8468"/>
              <a:ext cx="1947948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8689" y="3919613"/>
              <a:ext cx="2513124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180" y="-8468"/>
              <a:ext cx="2143219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6112" y="-8468"/>
              <a:ext cx="857288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027" y="-8468"/>
              <a:ext cx="1066847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59564" y="4894488"/>
              <a:ext cx="1095423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609600"/>
            <a:ext cx="6348413" cy="132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2160588"/>
            <a:ext cx="6348413" cy="3881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438" y="6042025"/>
            <a:ext cx="684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hangingPunct="1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399C231D-5685-4970-B114-A81D55461327}" type="datetimeFigureOut">
              <a:rPr lang="ru-RU"/>
              <a:pPr>
                <a:defRPr/>
              </a:pPr>
              <a:t>27.03.2018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042025"/>
            <a:ext cx="462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5250" y="6042025"/>
            <a:ext cx="512763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900">
                <a:solidFill>
                  <a:schemeClr val="accent1"/>
                </a:solidFill>
              </a:defRPr>
            </a:lvl1pPr>
          </a:lstStyle>
          <a:p>
            <a:fld id="{453ABD6B-6315-42DD-80FA-C5B85A1FF978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78" r:id="rId1"/>
    <p:sldLayoutId id="2147484065" r:id="rId2"/>
    <p:sldLayoutId id="2147484066" r:id="rId3"/>
    <p:sldLayoutId id="2147484067" r:id="rId4"/>
    <p:sldLayoutId id="2147484068" r:id="rId5"/>
    <p:sldLayoutId id="2147484069" r:id="rId6"/>
    <p:sldLayoutId id="2147484070" r:id="rId7"/>
    <p:sldLayoutId id="2147484071" r:id="rId8"/>
    <p:sldLayoutId id="2147484072" r:id="rId9"/>
    <p:sldLayoutId id="2147484073" r:id="rId10"/>
    <p:sldLayoutId id="2147484079" r:id="rId11"/>
    <p:sldLayoutId id="2147484074" r:id="rId12"/>
    <p:sldLayoutId id="2147484080" r:id="rId13"/>
    <p:sldLayoutId id="2147484075" r:id="rId14"/>
    <p:sldLayoutId id="2147484076" r:id="rId15"/>
    <p:sldLayoutId id="2147484077" r:id="rId16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603020202020204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603020202020204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603020202020204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603020202020204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3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4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5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5.png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333375"/>
            <a:ext cx="6192838" cy="598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5" descr="img-20151014-wa0010.jpg"/>
          <p:cNvPicPr>
            <a:picLocks noChangeAspect="1"/>
          </p:cNvPicPr>
          <p:nvPr/>
        </p:nvPicPr>
        <p:blipFill>
          <a:blip r:embed="rId2"/>
          <a:srcRect b="25643"/>
          <a:stretch>
            <a:fillRect/>
          </a:stretch>
        </p:blipFill>
        <p:spPr>
          <a:xfrm>
            <a:off x="4643438" y="3786190"/>
            <a:ext cx="4357718" cy="292895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2" descr="C:\Users\User\Desktop\На семинар 2017\Витязево\75cccc4d-77f4-465f-be0d-698cf2516f6d.jpg"/>
          <p:cNvPicPr>
            <a:picLocks noChangeAspect="1" noChangeArrowheads="1"/>
          </p:cNvPicPr>
          <p:nvPr/>
        </p:nvPicPr>
        <p:blipFill>
          <a:blip r:embed="rId3" cstate="print"/>
          <a:srcRect t="5229" b="10256"/>
          <a:stretch>
            <a:fillRect/>
          </a:stretch>
        </p:blipFill>
        <p:spPr bwMode="auto">
          <a:xfrm>
            <a:off x="142844" y="857232"/>
            <a:ext cx="4429156" cy="28575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4" descr="C:\Users\User\Desktop\танц\2015-07_00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44" y="3786190"/>
            <a:ext cx="4414868" cy="292895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7413" name="Заголовок 1"/>
          <p:cNvSpPr>
            <a:spLocks noGrp="1"/>
          </p:cNvSpPr>
          <p:nvPr>
            <p:ph type="title"/>
          </p:nvPr>
        </p:nvSpPr>
        <p:spPr>
          <a:xfrm>
            <a:off x="142875" y="34925"/>
            <a:ext cx="6732588" cy="857250"/>
          </a:xfrm>
        </p:spPr>
        <p:txBody>
          <a:bodyPr/>
          <a:lstStyle/>
          <a:p>
            <a:pPr eaLnBrk="1" hangingPunct="1"/>
            <a:r>
              <a:rPr lang="ru-RU" altLang="ru-RU" sz="4000" b="1" smtClean="0">
                <a:solidFill>
                  <a:srgbClr val="002060"/>
                </a:solidFill>
                <a:cs typeface="Times New Roman" pitchFamily="18" charset="0"/>
              </a:rPr>
              <a:t>ДОЛ «Витязево» (г.Анапа)</a:t>
            </a:r>
          </a:p>
        </p:txBody>
      </p:sp>
      <p:pic>
        <p:nvPicPr>
          <p:cNvPr id="7" name="Picture 4" descr="C:\Users\User\Desktop\танц\DSC_0111.jpg"/>
          <p:cNvPicPr>
            <a:picLocks noGrp="1" noChangeAspect="1" noChangeArrowheads="1"/>
          </p:cNvPicPr>
          <p:nvPr>
            <p:ph idx="1"/>
          </p:nvPr>
        </p:nvPicPr>
        <p:blipFill>
          <a:blip r:embed="rId5"/>
          <a:srcRect/>
          <a:stretch>
            <a:fillRect/>
          </a:stretch>
        </p:blipFill>
        <p:spPr>
          <a:xfrm>
            <a:off x="4643438" y="857232"/>
            <a:ext cx="4357718" cy="2850377"/>
          </a:xfr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415" name="Рисунок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6375" y="3167063"/>
            <a:ext cx="1081088" cy="1081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/>
          <p:cNvSpPr>
            <a:spLocks noGrp="1"/>
          </p:cNvSpPr>
          <p:nvPr>
            <p:ph type="title"/>
          </p:nvPr>
        </p:nvSpPr>
        <p:spPr>
          <a:xfrm>
            <a:off x="300038" y="273050"/>
            <a:ext cx="6848475" cy="836613"/>
          </a:xfrm>
        </p:spPr>
        <p:txBody>
          <a:bodyPr/>
          <a:lstStyle/>
          <a:p>
            <a:pPr eaLnBrk="1" hangingPunct="1"/>
            <a:r>
              <a:rPr lang="ru-RU" altLang="ru-RU" sz="4000" b="1" smtClean="0">
                <a:solidFill>
                  <a:srgbClr val="002060"/>
                </a:solidFill>
                <a:cs typeface="Times New Roman" pitchFamily="18" charset="0"/>
              </a:rPr>
              <a:t>ДОЛ «Витязево» (г.Анапа)</a:t>
            </a:r>
          </a:p>
        </p:txBody>
      </p:sp>
      <p:pic>
        <p:nvPicPr>
          <p:cNvPr id="18435" name="Picture 3" descr="C:\Users\User\Desktop\vityazevo_400px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6313" y="4143375"/>
            <a:ext cx="4071937" cy="2573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6" name="Picture 9" descr="C:\Users\User\Desktop\20150906_12374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8" y="4143375"/>
            <a:ext cx="4152900" cy="2544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7" name="Picture 4" descr="C:\Users\User\Desktop\танц\2015-07_00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47" r="5225"/>
          <a:stretch>
            <a:fillRect/>
          </a:stretch>
        </p:blipFill>
        <p:spPr bwMode="auto">
          <a:xfrm>
            <a:off x="6143625" y="1214438"/>
            <a:ext cx="2714625" cy="2719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8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7625" y="115888"/>
            <a:ext cx="1081088" cy="1081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9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altLang="ru-RU" smtClean="0"/>
          </a:p>
        </p:txBody>
      </p:sp>
      <p:graphicFrame>
        <p:nvGraphicFramePr>
          <p:cNvPr id="9" name="Содержимое 4"/>
          <p:cNvGraphicFramePr>
            <a:graphicFrameLocks/>
          </p:cNvGraphicFramePr>
          <p:nvPr/>
        </p:nvGraphicFramePr>
        <p:xfrm>
          <a:off x="301717" y="1169124"/>
          <a:ext cx="5710443" cy="2857519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813899"/>
                <a:gridCol w="1368152"/>
                <a:gridCol w="1656184"/>
                <a:gridCol w="1872208"/>
              </a:tblGrid>
              <a:tr h="101563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/>
                        <a:t>Смена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3" marR="35563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/>
                        <a:t>Сроки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3" marR="35563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/>
                        <a:t>Кол-во дней на море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3" marR="35563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/>
                        <a:t>Стоимость путевки вместе с</a:t>
                      </a:r>
                      <a:r>
                        <a:rPr lang="ru-RU" sz="1200" baseline="0" dirty="0" smtClean="0"/>
                        <a:t> </a:t>
                      </a:r>
                      <a:r>
                        <a:rPr lang="ru-RU" sz="1200" baseline="0" dirty="0" err="1" smtClean="0"/>
                        <a:t>жд</a:t>
                      </a:r>
                      <a:r>
                        <a:rPr lang="ru-RU" sz="1200" baseline="0" dirty="0" smtClean="0"/>
                        <a:t>-проездом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3" marR="35563" marT="0" marB="0" anchor="ctr">
                    <a:solidFill>
                      <a:srgbClr val="92D050"/>
                    </a:solidFill>
                  </a:tcPr>
                </a:tc>
              </a:tr>
              <a:tr h="2901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/>
                        <a:t>I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3" marR="35563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 smtClean="0"/>
                        <a:t>0</a:t>
                      </a:r>
                      <a:r>
                        <a:rPr lang="ru-RU" sz="1200" dirty="0" smtClean="0"/>
                        <a:t>6</a:t>
                      </a:r>
                      <a:r>
                        <a:rPr lang="en-US" sz="1200" dirty="0" smtClean="0"/>
                        <a:t>.06 </a:t>
                      </a:r>
                      <a:r>
                        <a:rPr lang="en-US" sz="1200" dirty="0"/>
                        <a:t>– </a:t>
                      </a:r>
                      <a:r>
                        <a:rPr lang="en-US" sz="1200" dirty="0" smtClean="0"/>
                        <a:t>2</a:t>
                      </a:r>
                      <a:r>
                        <a:rPr lang="ru-RU" sz="1200" dirty="0" smtClean="0"/>
                        <a:t>4</a:t>
                      </a:r>
                      <a:r>
                        <a:rPr lang="en-US" sz="1200" dirty="0" smtClean="0"/>
                        <a:t>.06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3" marR="35563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/>
                        <a:t>15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3" marR="35563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/>
                        <a:t>28</a:t>
                      </a:r>
                      <a:r>
                        <a:rPr lang="ru-RU" sz="1200" baseline="0" dirty="0" smtClean="0"/>
                        <a:t> 300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3" marR="35563" marT="0" marB="0">
                    <a:solidFill>
                      <a:srgbClr val="92D050"/>
                    </a:solidFill>
                  </a:tcPr>
                </a:tc>
              </a:tr>
              <a:tr h="2901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/>
                        <a:t>II</a:t>
                      </a:r>
                      <a:endParaRPr lang="ru-RU" sz="12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3" marR="35563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/>
                        <a:t>19</a:t>
                      </a:r>
                      <a:r>
                        <a:rPr lang="en-US" sz="1200" dirty="0" smtClean="0"/>
                        <a:t>.06 </a:t>
                      </a:r>
                      <a:r>
                        <a:rPr lang="en-US" sz="1200" dirty="0"/>
                        <a:t>– </a:t>
                      </a:r>
                      <a:r>
                        <a:rPr lang="ru-RU" sz="1200" dirty="0" smtClean="0"/>
                        <a:t>10</a:t>
                      </a:r>
                      <a:r>
                        <a:rPr lang="en-US" sz="1200" dirty="0" smtClean="0"/>
                        <a:t>.07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3" marR="35563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/>
                        <a:t>18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3" marR="35563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/>
                        <a:t>31</a:t>
                      </a:r>
                      <a:r>
                        <a:rPr lang="ru-RU" sz="1200" baseline="0" dirty="0" smtClean="0"/>
                        <a:t> 0</a:t>
                      </a:r>
                      <a:r>
                        <a:rPr lang="ru-RU" sz="1200" dirty="0" smtClean="0"/>
                        <a:t>00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3" marR="35563" marT="0" marB="0">
                    <a:solidFill>
                      <a:srgbClr val="92D050"/>
                    </a:solidFill>
                  </a:tcPr>
                </a:tc>
              </a:tr>
              <a:tr h="2901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/>
                        <a:t>III</a:t>
                      </a:r>
                      <a:endParaRPr lang="ru-RU" sz="12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3" marR="35563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 smtClean="0"/>
                        <a:t>0</a:t>
                      </a:r>
                      <a:r>
                        <a:rPr lang="ru-RU" sz="1200" dirty="0" smtClean="0"/>
                        <a:t>5</a:t>
                      </a:r>
                      <a:r>
                        <a:rPr lang="en-US" sz="1200" dirty="0" smtClean="0"/>
                        <a:t>.07 </a:t>
                      </a:r>
                      <a:r>
                        <a:rPr lang="en-US" sz="1200" dirty="0"/>
                        <a:t>– </a:t>
                      </a:r>
                      <a:r>
                        <a:rPr lang="en-US" sz="1200" dirty="0" smtClean="0"/>
                        <a:t>2</a:t>
                      </a:r>
                      <a:r>
                        <a:rPr lang="ru-RU" sz="1200" dirty="0" smtClean="0"/>
                        <a:t>6</a:t>
                      </a:r>
                      <a:r>
                        <a:rPr lang="en-US" sz="1200" dirty="0" smtClean="0"/>
                        <a:t>.07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3" marR="35563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/>
                        <a:t>18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3" marR="35563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/>
                        <a:t>31</a:t>
                      </a:r>
                      <a:r>
                        <a:rPr lang="ru-RU" sz="1200" baseline="0" dirty="0" smtClean="0"/>
                        <a:t> 0</a:t>
                      </a:r>
                      <a:r>
                        <a:rPr lang="ru-RU" sz="1200" dirty="0" smtClean="0"/>
                        <a:t>00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3" marR="35563" marT="0" marB="0">
                    <a:solidFill>
                      <a:srgbClr val="92D050"/>
                    </a:solidFill>
                  </a:tcPr>
                </a:tc>
              </a:tr>
              <a:tr h="2901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/>
                        <a:t>IV</a:t>
                      </a:r>
                      <a:endParaRPr lang="ru-RU" sz="12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3" marR="35563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 smtClean="0"/>
                        <a:t>2</a:t>
                      </a:r>
                      <a:r>
                        <a:rPr lang="ru-RU" sz="1200" dirty="0" smtClean="0"/>
                        <a:t>1</a:t>
                      </a:r>
                      <a:r>
                        <a:rPr lang="en-US" sz="1200" dirty="0" smtClean="0"/>
                        <a:t>.07 </a:t>
                      </a:r>
                      <a:r>
                        <a:rPr lang="en-US" sz="1200" dirty="0"/>
                        <a:t>– </a:t>
                      </a:r>
                      <a:r>
                        <a:rPr lang="ru-RU" sz="1200" dirty="0" smtClean="0"/>
                        <a:t>12</a:t>
                      </a:r>
                      <a:r>
                        <a:rPr lang="en-US" sz="1200" dirty="0" smtClean="0"/>
                        <a:t>.08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3" marR="35563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/>
                        <a:t>18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3" marR="35563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/>
                        <a:t>31 000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3" marR="35563" marT="0" marB="0">
                    <a:solidFill>
                      <a:srgbClr val="92D050"/>
                    </a:solidFill>
                  </a:tcPr>
                </a:tc>
              </a:tr>
              <a:tr h="2901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/>
                        <a:t>V</a:t>
                      </a:r>
                      <a:endParaRPr lang="ru-RU" sz="12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3" marR="35563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/>
                        <a:t>07</a:t>
                      </a:r>
                      <a:r>
                        <a:rPr lang="en-US" sz="1200" dirty="0" smtClean="0"/>
                        <a:t>.08 </a:t>
                      </a:r>
                      <a:r>
                        <a:rPr lang="en-US" sz="1200" dirty="0"/>
                        <a:t>– </a:t>
                      </a:r>
                      <a:r>
                        <a:rPr lang="ru-RU" sz="1200" dirty="0" smtClean="0"/>
                        <a:t>26</a:t>
                      </a:r>
                      <a:r>
                        <a:rPr lang="en-US" sz="1200" dirty="0" smtClean="0"/>
                        <a:t>.08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3" marR="35563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/>
                        <a:t>16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3" marR="35563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/>
                        <a:t>29</a:t>
                      </a:r>
                      <a:r>
                        <a:rPr lang="ru-RU" sz="1200" baseline="0" dirty="0" smtClean="0"/>
                        <a:t> 2</a:t>
                      </a:r>
                      <a:r>
                        <a:rPr lang="ru-RU" sz="1200" dirty="0" smtClean="0"/>
                        <a:t>00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3" marR="35563" marT="0" marB="0">
                    <a:solidFill>
                      <a:srgbClr val="92D050"/>
                    </a:solidFill>
                  </a:tcPr>
                </a:tc>
              </a:tr>
              <a:tr h="39097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/>
                        <a:t>VI</a:t>
                      </a:r>
                      <a:endParaRPr lang="ru-RU" sz="12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3" marR="35563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/>
                        <a:t>21</a:t>
                      </a:r>
                      <a:r>
                        <a:rPr lang="en-US" sz="1200" dirty="0" smtClean="0"/>
                        <a:t>.08 </a:t>
                      </a:r>
                      <a:r>
                        <a:rPr lang="en-US" sz="1200" dirty="0"/>
                        <a:t>– </a:t>
                      </a:r>
                      <a:r>
                        <a:rPr lang="ru-RU" sz="1200" dirty="0" smtClean="0"/>
                        <a:t>06</a:t>
                      </a:r>
                      <a:r>
                        <a:rPr lang="en-US" sz="1200" dirty="0" smtClean="0"/>
                        <a:t>.0</a:t>
                      </a:r>
                      <a:r>
                        <a:rPr lang="ru-RU" sz="1200" dirty="0" smtClean="0"/>
                        <a:t>9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3" marR="35563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/>
                        <a:t>13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3" marR="35563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26 400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3" marR="35563" marT="0" marB="0"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>
          <a:xfrm>
            <a:off x="0" y="71438"/>
            <a:ext cx="8858250" cy="785812"/>
          </a:xfrm>
        </p:spPr>
        <p:txBody>
          <a:bodyPr/>
          <a:lstStyle/>
          <a:p>
            <a:pPr eaLnBrk="1" hangingPunct="1"/>
            <a:r>
              <a:rPr lang="ru-RU" altLang="ru-RU" b="1" smtClean="0">
                <a:solidFill>
                  <a:srgbClr val="002060"/>
                </a:solidFill>
                <a:cs typeface="Times New Roman" pitchFamily="18" charset="0"/>
              </a:rPr>
              <a:t>ДОЛ «Юбилейный» (Туапсинский р-н)</a:t>
            </a:r>
          </a:p>
        </p:txBody>
      </p:sp>
      <p:pic>
        <p:nvPicPr>
          <p:cNvPr id="4" name="Picture 2" descr="C:\Users\User\Desktop\юб\yubile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42844" y="1000108"/>
            <a:ext cx="4214842" cy="2928958"/>
          </a:xfr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2" descr="C:\Users\User\Desktop\юб\54ef1d61927f35.12812554.jpg"/>
          <p:cNvPicPr>
            <a:picLocks noChangeAspect="1" noChangeArrowheads="1"/>
          </p:cNvPicPr>
          <p:nvPr/>
        </p:nvPicPr>
        <p:blipFill>
          <a:blip r:embed="rId3"/>
          <a:srcRect l="2000"/>
          <a:stretch>
            <a:fillRect/>
          </a:stretch>
        </p:blipFill>
        <p:spPr bwMode="auto">
          <a:xfrm>
            <a:off x="4429124" y="857232"/>
            <a:ext cx="4654292" cy="30718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5" descr="C:\Users\User\Desktop\юб\yubile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44" y="4058547"/>
            <a:ext cx="4214842" cy="272803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6" descr="C:\Users\User\Desktop\На семинар 2017\Юбил\DehVNnMBPdk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429124" y="4028457"/>
            <a:ext cx="4572032" cy="275812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9463" name="Рисунок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6350" y="3468688"/>
            <a:ext cx="1081088" cy="1081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>
          <a:xfrm>
            <a:off x="107950" y="0"/>
            <a:ext cx="8712200" cy="714375"/>
          </a:xfrm>
        </p:spPr>
        <p:txBody>
          <a:bodyPr/>
          <a:lstStyle/>
          <a:p>
            <a:pPr eaLnBrk="1" hangingPunct="1"/>
            <a:r>
              <a:rPr lang="ru-RU" altLang="ru-RU" b="1" smtClean="0">
                <a:solidFill>
                  <a:srgbClr val="002060"/>
                </a:solidFill>
                <a:cs typeface="Times New Roman" pitchFamily="18" charset="0"/>
              </a:rPr>
              <a:t>ДОЛ «Юбилейный» (Туапсинский р-н)</a:t>
            </a:r>
          </a:p>
        </p:txBody>
      </p:sp>
      <p:pic>
        <p:nvPicPr>
          <p:cNvPr id="20483" name="Picture 3" descr="C:\Users\User\Desktop\юб\54ef1f6ddf0186.04239332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22"/>
          <a:stretch>
            <a:fillRect/>
          </a:stretch>
        </p:blipFill>
        <p:spPr>
          <a:xfrm>
            <a:off x="214313" y="785813"/>
            <a:ext cx="4357687" cy="2857500"/>
          </a:xfrm>
        </p:spPr>
      </p:pic>
      <p:pic>
        <p:nvPicPr>
          <p:cNvPr id="20484" name="Picture 3" descr="C:\Users\User\Desktop\юб\54ef1f1b933ab7.68363973 (1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3714750"/>
            <a:ext cx="4286250" cy="2928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5" name="Picture 4" descr="C:\Users\User\Desktop\юб\54ef1e6f2c7cf3.5585862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785813"/>
            <a:ext cx="428625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6" name="Picture 2" descr="C:\Users\User\Desktop\юб\yubile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22" b="22221"/>
          <a:stretch>
            <a:fillRect/>
          </a:stretch>
        </p:blipFill>
        <p:spPr bwMode="auto">
          <a:xfrm>
            <a:off x="214313" y="3714750"/>
            <a:ext cx="4357687" cy="2928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7" name="Рисунок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3688" y="3173413"/>
            <a:ext cx="1081087" cy="1081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/>
          <p:cNvSpPr>
            <a:spLocks noGrp="1"/>
          </p:cNvSpPr>
          <p:nvPr>
            <p:ph type="title"/>
          </p:nvPr>
        </p:nvSpPr>
        <p:spPr>
          <a:xfrm>
            <a:off x="142875" y="42863"/>
            <a:ext cx="8027988" cy="714375"/>
          </a:xfrm>
        </p:spPr>
        <p:txBody>
          <a:bodyPr/>
          <a:lstStyle/>
          <a:p>
            <a:pPr eaLnBrk="1" hangingPunct="1"/>
            <a:r>
              <a:rPr lang="ru-RU" altLang="ru-RU" b="1" smtClean="0">
                <a:solidFill>
                  <a:srgbClr val="002060"/>
                </a:solidFill>
                <a:cs typeface="Times New Roman" pitchFamily="18" charset="0"/>
              </a:rPr>
              <a:t>ДОЛ «Юбилейный» (Туапсинский) </a:t>
            </a:r>
            <a:r>
              <a:rPr lang="ru-RU" altLang="ru-RU" b="1" smtClean="0">
                <a:solidFill>
                  <a:schemeClr val="tx1"/>
                </a:solidFill>
                <a:cs typeface="Times New Roman" pitchFamily="18" charset="0"/>
              </a:rPr>
              <a:t>р-н)</a:t>
            </a:r>
          </a:p>
        </p:txBody>
      </p:sp>
      <p:pic>
        <p:nvPicPr>
          <p:cNvPr id="5" name="Picture 2" descr="C:\Users\User\Desktop\юб\54ef1f3da469b0.81939095.jpg"/>
          <p:cNvPicPr>
            <a:picLocks noChangeAspect="1" noChangeArrowheads="1"/>
          </p:cNvPicPr>
          <p:nvPr/>
        </p:nvPicPr>
        <p:blipFill>
          <a:blip r:embed="rId2"/>
          <a:srcRect b="13892"/>
          <a:stretch>
            <a:fillRect/>
          </a:stretch>
        </p:blipFill>
        <p:spPr bwMode="auto">
          <a:xfrm>
            <a:off x="4572000" y="785794"/>
            <a:ext cx="4429156" cy="28575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4" descr="C:\Users\User\Desktop\юб\54ef1e05a7f963.23949431.jpg"/>
          <p:cNvPicPr>
            <a:picLocks noChangeAspect="1" noChangeArrowheads="1"/>
          </p:cNvPicPr>
          <p:nvPr/>
        </p:nvPicPr>
        <p:blipFill>
          <a:blip r:embed="rId3"/>
          <a:srcRect b="12083"/>
          <a:stretch>
            <a:fillRect/>
          </a:stretch>
        </p:blipFill>
        <p:spPr bwMode="auto">
          <a:xfrm>
            <a:off x="142844" y="785794"/>
            <a:ext cx="4357718" cy="278608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4" descr="C:\Users\User\Desktop\юб\LB7aOTGTzmU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6315" y="3714752"/>
            <a:ext cx="4222362" cy="30718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5" descr="C:\Users\User\Desktop\юб\54ef1dd6c19d46.52000920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2844" y="3643314"/>
            <a:ext cx="4572032" cy="3124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1511" name="Рисунок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7663" y="3175000"/>
            <a:ext cx="1081087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/>
          <p:cNvSpPr>
            <a:spLocks noGrp="1"/>
          </p:cNvSpPr>
          <p:nvPr>
            <p:ph type="title"/>
          </p:nvPr>
        </p:nvSpPr>
        <p:spPr>
          <a:xfrm>
            <a:off x="107950" y="0"/>
            <a:ext cx="8712200" cy="765175"/>
          </a:xfrm>
        </p:spPr>
        <p:txBody>
          <a:bodyPr/>
          <a:lstStyle/>
          <a:p>
            <a:pPr eaLnBrk="1" hangingPunct="1"/>
            <a:r>
              <a:rPr lang="ru-RU" altLang="ru-RU" b="1" smtClean="0">
                <a:solidFill>
                  <a:srgbClr val="002060"/>
                </a:solidFill>
                <a:cs typeface="Times New Roman" pitchFamily="18" charset="0"/>
              </a:rPr>
              <a:t>ДОЛ «Юбилейный» (Туапсинский р-н)</a:t>
            </a:r>
          </a:p>
        </p:txBody>
      </p:sp>
      <p:pic>
        <p:nvPicPr>
          <p:cNvPr id="5" name="Picture 2" descr="C:\Users\User\Desktop\юб\yubile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16016" y="3867397"/>
            <a:ext cx="3701750" cy="2776313"/>
          </a:xfr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2" descr="C:\Users\User\Desktop\юб\yubile3.jpg"/>
          <p:cNvPicPr>
            <a:picLocks noChangeAspect="1" noChangeArrowheads="1"/>
          </p:cNvPicPr>
          <p:nvPr/>
        </p:nvPicPr>
        <p:blipFill>
          <a:blip r:embed="rId3"/>
          <a:srcRect l="23321" b="22222"/>
          <a:stretch>
            <a:fillRect/>
          </a:stretch>
        </p:blipFill>
        <p:spPr bwMode="auto">
          <a:xfrm>
            <a:off x="214282" y="3857628"/>
            <a:ext cx="4357718" cy="278608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4" descr="C:\Users\User\Desktop\юб\LB7aOTGTzmU.jpg"/>
          <p:cNvPicPr>
            <a:picLocks noChangeAspect="1" noChangeArrowheads="1"/>
          </p:cNvPicPr>
          <p:nvPr/>
        </p:nvPicPr>
        <p:blipFill>
          <a:blip r:embed="rId4" cstate="print"/>
          <a:srcRect l="7795" r="14257"/>
          <a:stretch>
            <a:fillRect/>
          </a:stretch>
        </p:blipFill>
        <p:spPr bwMode="auto">
          <a:xfrm>
            <a:off x="5985452" y="1000108"/>
            <a:ext cx="2908547" cy="278608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2534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3688" y="3708400"/>
            <a:ext cx="1081087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1" name="Содержимое 4"/>
          <p:cNvGraphicFramePr>
            <a:graphicFrameLocks/>
          </p:cNvGraphicFramePr>
          <p:nvPr/>
        </p:nvGraphicFramePr>
        <p:xfrm>
          <a:off x="107950" y="1052736"/>
          <a:ext cx="5688186" cy="2573683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791642"/>
                <a:gridCol w="1368152"/>
                <a:gridCol w="1512168"/>
                <a:gridCol w="2016224"/>
              </a:tblGrid>
              <a:tr h="112277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/>
                        <a:t>Смена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3" marR="35563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/>
                        <a:t>Сроки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3" marR="35563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/>
                        <a:t>Кол-во дней на море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3" marR="35563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/>
                        <a:t>Стоимость путевки вместе с</a:t>
                      </a:r>
                      <a:r>
                        <a:rPr lang="ru-RU" sz="1200" baseline="0" dirty="0" smtClean="0"/>
                        <a:t> </a:t>
                      </a:r>
                      <a:r>
                        <a:rPr lang="ru-RU" sz="1200" baseline="0" dirty="0" err="1" smtClean="0"/>
                        <a:t>жд</a:t>
                      </a:r>
                      <a:r>
                        <a:rPr lang="ru-RU" sz="1200" baseline="0" dirty="0" smtClean="0"/>
                        <a:t>-проездом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3" marR="35563" marT="0" marB="0" anchor="ctr">
                    <a:solidFill>
                      <a:srgbClr val="92D050"/>
                    </a:solidFill>
                  </a:tcPr>
                </a:tc>
              </a:tr>
              <a:tr h="2901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/>
                        <a:t>I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3" marR="35563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 smtClean="0"/>
                        <a:t>0</a:t>
                      </a:r>
                      <a:r>
                        <a:rPr lang="ru-RU" sz="1200" dirty="0" smtClean="0"/>
                        <a:t>7</a:t>
                      </a:r>
                      <a:r>
                        <a:rPr lang="en-US" sz="1200" dirty="0" smtClean="0"/>
                        <a:t>.06 </a:t>
                      </a:r>
                      <a:r>
                        <a:rPr lang="en-US" sz="1200" dirty="0"/>
                        <a:t>– </a:t>
                      </a:r>
                      <a:r>
                        <a:rPr lang="en-US" sz="1200" dirty="0" smtClean="0"/>
                        <a:t>2</a:t>
                      </a:r>
                      <a:r>
                        <a:rPr lang="ru-RU" sz="1200" dirty="0" smtClean="0"/>
                        <a:t>2</a:t>
                      </a:r>
                      <a:r>
                        <a:rPr lang="en-US" sz="1200" dirty="0" smtClean="0"/>
                        <a:t>.06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3" marR="35563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/>
                        <a:t>12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3" marR="35563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/>
                        <a:t>24</a:t>
                      </a:r>
                      <a:r>
                        <a:rPr lang="ru-RU" sz="1200" baseline="0" dirty="0" smtClean="0"/>
                        <a:t> 900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3" marR="35563" marT="0" marB="0">
                    <a:solidFill>
                      <a:srgbClr val="92D050"/>
                    </a:solidFill>
                  </a:tcPr>
                </a:tc>
              </a:tr>
              <a:tr h="2901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/>
                        <a:t>II</a:t>
                      </a:r>
                      <a:endParaRPr lang="ru-RU" sz="12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3" marR="35563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/>
                        <a:t>20</a:t>
                      </a:r>
                      <a:r>
                        <a:rPr lang="en-US" sz="1200" dirty="0" smtClean="0"/>
                        <a:t>.06 </a:t>
                      </a:r>
                      <a:r>
                        <a:rPr lang="en-US" sz="1200" dirty="0"/>
                        <a:t>– </a:t>
                      </a:r>
                      <a:r>
                        <a:rPr lang="ru-RU" sz="1200" dirty="0" smtClean="0"/>
                        <a:t>10</a:t>
                      </a:r>
                      <a:r>
                        <a:rPr lang="en-US" sz="1200" dirty="0" smtClean="0"/>
                        <a:t>.07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3" marR="35563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/>
                        <a:t>17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3" marR="35563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/>
                        <a:t>29</a:t>
                      </a:r>
                      <a:r>
                        <a:rPr lang="ru-RU" sz="1200" baseline="0" dirty="0" smtClean="0"/>
                        <a:t> 5</a:t>
                      </a:r>
                      <a:r>
                        <a:rPr lang="ru-RU" sz="1200" dirty="0" smtClean="0"/>
                        <a:t>00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3" marR="35563" marT="0" marB="0">
                    <a:solidFill>
                      <a:srgbClr val="92D050"/>
                    </a:solidFill>
                  </a:tcPr>
                </a:tc>
              </a:tr>
              <a:tr h="2901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/>
                        <a:t>III</a:t>
                      </a:r>
                      <a:endParaRPr lang="ru-RU" sz="12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3" marR="35563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 smtClean="0"/>
                        <a:t>0</a:t>
                      </a:r>
                      <a:r>
                        <a:rPr lang="ru-RU" sz="1200" dirty="0" smtClean="0"/>
                        <a:t>8</a:t>
                      </a:r>
                      <a:r>
                        <a:rPr lang="en-US" sz="1200" dirty="0" smtClean="0"/>
                        <a:t>.07 </a:t>
                      </a:r>
                      <a:r>
                        <a:rPr lang="en-US" sz="1200" dirty="0"/>
                        <a:t>– </a:t>
                      </a:r>
                      <a:r>
                        <a:rPr lang="en-US" sz="1200" dirty="0" smtClean="0"/>
                        <a:t>2</a:t>
                      </a:r>
                      <a:r>
                        <a:rPr lang="ru-RU" sz="1200" dirty="0" smtClean="0"/>
                        <a:t>8</a:t>
                      </a:r>
                      <a:r>
                        <a:rPr lang="en-US" sz="1200" dirty="0" smtClean="0"/>
                        <a:t>.07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3" marR="35563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/>
                        <a:t>17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3" marR="35563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/>
                        <a:t>29</a:t>
                      </a:r>
                      <a:r>
                        <a:rPr lang="ru-RU" sz="1200" baseline="0" dirty="0" smtClean="0"/>
                        <a:t> 5</a:t>
                      </a:r>
                      <a:r>
                        <a:rPr lang="ru-RU" sz="1200" dirty="0" smtClean="0"/>
                        <a:t>00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3" marR="35563" marT="0" marB="0">
                    <a:solidFill>
                      <a:srgbClr val="92D050"/>
                    </a:solidFill>
                  </a:tcPr>
                </a:tc>
              </a:tr>
              <a:tr h="2901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/>
                        <a:t>IV</a:t>
                      </a:r>
                      <a:endParaRPr lang="ru-RU" sz="12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3" marR="35563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 smtClean="0"/>
                        <a:t>2</a:t>
                      </a:r>
                      <a:r>
                        <a:rPr lang="ru-RU" sz="1200" dirty="0" smtClean="0"/>
                        <a:t>6</a:t>
                      </a:r>
                      <a:r>
                        <a:rPr lang="en-US" sz="1200" dirty="0" smtClean="0"/>
                        <a:t>.07 </a:t>
                      </a:r>
                      <a:r>
                        <a:rPr lang="en-US" sz="1200" dirty="0"/>
                        <a:t>– </a:t>
                      </a:r>
                      <a:r>
                        <a:rPr lang="ru-RU" sz="1200" dirty="0" smtClean="0"/>
                        <a:t>16</a:t>
                      </a:r>
                      <a:r>
                        <a:rPr lang="en-US" sz="1200" dirty="0" smtClean="0"/>
                        <a:t>.08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3" marR="35563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/>
                        <a:t>18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3" marR="35563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/>
                        <a:t>30</a:t>
                      </a:r>
                      <a:r>
                        <a:rPr lang="ru-RU" sz="1200" baseline="0" dirty="0" smtClean="0"/>
                        <a:t> 4</a:t>
                      </a:r>
                      <a:r>
                        <a:rPr lang="ru-RU" sz="1200" dirty="0" smtClean="0"/>
                        <a:t>00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3" marR="35563" marT="0" marB="0">
                    <a:solidFill>
                      <a:srgbClr val="92D050"/>
                    </a:solidFill>
                  </a:tcPr>
                </a:tc>
              </a:tr>
              <a:tr h="2901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/>
                        <a:t>V</a:t>
                      </a:r>
                      <a:endParaRPr lang="ru-RU" sz="12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3" marR="35563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/>
                        <a:t>14</a:t>
                      </a:r>
                      <a:r>
                        <a:rPr lang="en-US" sz="1200" dirty="0" smtClean="0"/>
                        <a:t>.08 </a:t>
                      </a:r>
                      <a:r>
                        <a:rPr lang="en-US" sz="1200" dirty="0"/>
                        <a:t>– </a:t>
                      </a:r>
                      <a:r>
                        <a:rPr lang="ru-RU" sz="1200" dirty="0" smtClean="0"/>
                        <a:t>30</a:t>
                      </a:r>
                      <a:r>
                        <a:rPr lang="en-US" sz="1200" dirty="0" smtClean="0"/>
                        <a:t>.08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3" marR="35563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/>
                        <a:t>13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3" marR="35563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/>
                        <a:t>25</a:t>
                      </a:r>
                      <a:r>
                        <a:rPr lang="ru-RU" sz="1200" baseline="0" dirty="0" smtClean="0"/>
                        <a:t> 8</a:t>
                      </a:r>
                      <a:r>
                        <a:rPr lang="ru-RU" sz="1200" dirty="0" smtClean="0"/>
                        <a:t>00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3" marR="35563" marT="0" marB="0"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Заголовок 1"/>
          <p:cNvSpPr>
            <a:spLocks noGrp="1"/>
          </p:cNvSpPr>
          <p:nvPr>
            <p:ph type="title"/>
          </p:nvPr>
        </p:nvSpPr>
        <p:spPr>
          <a:xfrm>
            <a:off x="142875" y="-100013"/>
            <a:ext cx="6011863" cy="830263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altLang="ru-RU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ДОЛ «им. А.В. Казакевича» </a:t>
            </a:r>
            <a:br>
              <a:rPr lang="ru-RU" altLang="ru-RU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</a:br>
            <a:r>
              <a:rPr lang="ru-RU" altLang="ru-RU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(Республика Крым)</a:t>
            </a:r>
          </a:p>
        </p:txBody>
      </p:sp>
      <p:pic>
        <p:nvPicPr>
          <p:cNvPr id="4" name="Picture 2" descr="C:\Users\User\Desktop\казакевича\корпус 2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15043" b="3724"/>
          <a:stretch>
            <a:fillRect/>
          </a:stretch>
        </p:blipFill>
        <p:spPr>
          <a:xfrm>
            <a:off x="142843" y="1000108"/>
            <a:ext cx="4357719" cy="2643205"/>
          </a:xfr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4" descr="C:\Users\User\Desktop\танц\141189797.jpg"/>
          <p:cNvPicPr>
            <a:picLocks noChangeAspect="1" noChangeArrowheads="1"/>
          </p:cNvPicPr>
          <p:nvPr/>
        </p:nvPicPr>
        <p:blipFill>
          <a:blip r:embed="rId3"/>
          <a:srcRect b="12820"/>
          <a:stretch>
            <a:fillRect/>
          </a:stretch>
        </p:blipFill>
        <p:spPr bwMode="auto">
          <a:xfrm>
            <a:off x="4572000" y="3714751"/>
            <a:ext cx="4429156" cy="300039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2" descr="C:\Users\User\Desktop\танц\3211 (1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flipH="1">
            <a:off x="142844" y="3714752"/>
            <a:ext cx="4357718" cy="30003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4" descr="C:\Users\User\Desktop\танц\19b8f4658c78d1d676e023ede486cbda.jpg"/>
          <p:cNvPicPr>
            <a:picLocks noChangeAspect="1" noChangeArrowheads="1"/>
          </p:cNvPicPr>
          <p:nvPr/>
        </p:nvPicPr>
        <p:blipFill>
          <a:blip r:embed="rId5"/>
          <a:srcRect t="13321" b="6750"/>
          <a:stretch>
            <a:fillRect/>
          </a:stretch>
        </p:blipFill>
        <p:spPr bwMode="auto">
          <a:xfrm>
            <a:off x="4572000" y="1000108"/>
            <a:ext cx="4429156" cy="26432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3559" name="Рисунок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0663" y="3144838"/>
            <a:ext cx="1082675" cy="1081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esktop\казакевича\спорт. площадка волейбол.JPG"/>
          <p:cNvPicPr>
            <a:picLocks noChangeAspect="1" noChangeArrowheads="1"/>
          </p:cNvPicPr>
          <p:nvPr/>
        </p:nvPicPr>
        <p:blipFill>
          <a:blip r:embed="rId2" cstate="print"/>
          <a:srcRect r="10985" b="5000"/>
          <a:stretch>
            <a:fillRect/>
          </a:stretch>
        </p:blipFill>
        <p:spPr bwMode="auto">
          <a:xfrm>
            <a:off x="4786314" y="1285860"/>
            <a:ext cx="4214842" cy="27146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4" descr="C:\Users\User\Desktop\танц\publictravel_4496-4.jpg"/>
          <p:cNvPicPr>
            <a:picLocks noChangeAspect="1" noChangeArrowheads="1"/>
          </p:cNvPicPr>
          <p:nvPr/>
        </p:nvPicPr>
        <p:blipFill>
          <a:blip r:embed="rId3"/>
          <a:srcRect t="12712" b="12470"/>
          <a:stretch>
            <a:fillRect/>
          </a:stretch>
        </p:blipFill>
        <p:spPr bwMode="auto">
          <a:xfrm>
            <a:off x="142844" y="4071941"/>
            <a:ext cx="4572032" cy="264320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5" descr="C:\Users\User\Desktop\танц\det-kazakevicha-07.jpg"/>
          <p:cNvPicPr>
            <a:picLocks noChangeAspect="1" noChangeArrowheads="1"/>
          </p:cNvPicPr>
          <p:nvPr/>
        </p:nvPicPr>
        <p:blipFill>
          <a:blip r:embed="rId4"/>
          <a:srcRect b="15491"/>
          <a:stretch>
            <a:fillRect/>
          </a:stretch>
        </p:blipFill>
        <p:spPr bwMode="auto">
          <a:xfrm>
            <a:off x="142844" y="1285860"/>
            <a:ext cx="4572032" cy="27146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4581" name="Заголовок 1"/>
          <p:cNvSpPr>
            <a:spLocks noGrp="1"/>
          </p:cNvSpPr>
          <p:nvPr>
            <p:ph type="title"/>
          </p:nvPr>
        </p:nvSpPr>
        <p:spPr>
          <a:xfrm>
            <a:off x="101600" y="115888"/>
            <a:ext cx="6562725" cy="1068387"/>
          </a:xfrm>
        </p:spPr>
        <p:txBody>
          <a:bodyPr/>
          <a:lstStyle/>
          <a:p>
            <a:pPr eaLnBrk="1" hangingPunct="1"/>
            <a:r>
              <a:rPr lang="ru-RU" altLang="ru-RU" sz="3200" b="1" smtClean="0">
                <a:solidFill>
                  <a:srgbClr val="002060"/>
                </a:solidFill>
                <a:cs typeface="Times New Roman" pitchFamily="18" charset="0"/>
              </a:rPr>
              <a:t>ДОЛ «им. А.В. Казакевича» (Республика Крым)</a:t>
            </a:r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5224" y="4070066"/>
            <a:ext cx="4175932" cy="2645082"/>
          </a:xfr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4583" name="Рисунок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9575" y="3498850"/>
            <a:ext cx="1081088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C:\Users\User\Desktop\казакевича\пляж фото 4.jpg"/>
          <p:cNvPicPr>
            <a:picLocks noChangeAspect="1" noChangeArrowheads="1"/>
          </p:cNvPicPr>
          <p:nvPr/>
        </p:nvPicPr>
        <p:blipFill>
          <a:blip r:embed="rId2"/>
          <a:srcRect t="19286" r="10925" b="5882"/>
          <a:stretch>
            <a:fillRect/>
          </a:stretch>
        </p:blipFill>
        <p:spPr bwMode="auto">
          <a:xfrm>
            <a:off x="214282" y="3714752"/>
            <a:ext cx="4572032" cy="297074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7" descr="C:\Users\User\Desktop\казакевича\пляж фото 6.jpg"/>
          <p:cNvPicPr>
            <a:picLocks noChangeAspect="1" noChangeArrowheads="1"/>
          </p:cNvPicPr>
          <p:nvPr/>
        </p:nvPicPr>
        <p:blipFill>
          <a:blip r:embed="rId3"/>
          <a:srcRect r="1451" b="26092"/>
          <a:stretch>
            <a:fillRect/>
          </a:stretch>
        </p:blipFill>
        <p:spPr bwMode="auto">
          <a:xfrm>
            <a:off x="214282" y="1000108"/>
            <a:ext cx="4572032" cy="26432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6443663" cy="100012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2060"/>
                </a:solidFill>
                <a:cs typeface="Times New Roman" pitchFamily="18" charset="0"/>
              </a:rPr>
              <a:t>ДОЛ «им. </a:t>
            </a:r>
            <a:r>
              <a:rPr lang="ru-RU" b="1" dirty="0" err="1" smtClean="0">
                <a:solidFill>
                  <a:srgbClr val="002060"/>
                </a:solidFill>
                <a:cs typeface="Times New Roman" pitchFamily="18" charset="0"/>
              </a:rPr>
              <a:t>А.В.Казакевича</a:t>
            </a:r>
            <a:r>
              <a:rPr lang="ru-RU" b="1" dirty="0" smtClean="0">
                <a:solidFill>
                  <a:srgbClr val="002060"/>
                </a:solidFill>
                <a:cs typeface="Times New Roman" pitchFamily="18" charset="0"/>
              </a:rPr>
              <a:t>» </a:t>
            </a:r>
            <a:br>
              <a:rPr lang="ru-RU" b="1" dirty="0" smtClean="0">
                <a:solidFill>
                  <a:srgbClr val="002060"/>
                </a:solidFill>
                <a:cs typeface="Times New Roman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cs typeface="Times New Roman" pitchFamily="18" charset="0"/>
              </a:rPr>
              <a:t>(Республика Крым)</a:t>
            </a:r>
            <a:endParaRPr lang="ru-RU" b="1" dirty="0">
              <a:solidFill>
                <a:srgbClr val="002060"/>
              </a:solidFill>
              <a:cs typeface="Times New Roman" pitchFamily="18" charset="0"/>
            </a:endParaRPr>
          </a:p>
        </p:txBody>
      </p:sp>
      <p:pic>
        <p:nvPicPr>
          <p:cNvPr id="8" name="Picture 2" descr="C:\Users\User\Desktop\казакевича\фото комнаты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4857752" y="1000108"/>
            <a:ext cx="4071966" cy="2643206"/>
          </a:xfr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6" descr="C:\Users\User\Desktop\танц\101519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857752" y="3786190"/>
            <a:ext cx="4071965" cy="292895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5607" name="Рисунок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1488" y="3175000"/>
            <a:ext cx="1081087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6156325" cy="11430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altLang="ru-RU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ДОЛ «им. А.В. Казакевича» </a:t>
            </a:r>
            <a:br>
              <a:rPr lang="ru-RU" altLang="ru-RU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</a:br>
            <a:r>
              <a:rPr lang="ru-RU" altLang="ru-RU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(Республика Крым)</a:t>
            </a:r>
          </a:p>
        </p:txBody>
      </p:sp>
      <p:pic>
        <p:nvPicPr>
          <p:cNvPr id="5" name="Picture 2" descr="C:\Users\User\Desktop\казакевича\корпус 2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518223" y="3226051"/>
            <a:ext cx="4355869" cy="3516284"/>
          </a:xfr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2" descr="C:\Users\User\Desktop\танц\3211 (1).jpg"/>
          <p:cNvPicPr>
            <a:picLocks noChangeAspect="1" noChangeArrowheads="1"/>
          </p:cNvPicPr>
          <p:nvPr/>
        </p:nvPicPr>
        <p:blipFill>
          <a:blip r:embed="rId3"/>
          <a:srcRect t="9852" r="1724" b="2504"/>
          <a:stretch>
            <a:fillRect/>
          </a:stretch>
        </p:blipFill>
        <p:spPr bwMode="auto">
          <a:xfrm flipH="1">
            <a:off x="214282" y="4143380"/>
            <a:ext cx="4143404" cy="25003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6" descr="C:\Users\User\Desktop\казакевича\пляж фото 4.jpg"/>
          <p:cNvPicPr>
            <a:picLocks noChangeAspect="1" noChangeArrowheads="1"/>
          </p:cNvPicPr>
          <p:nvPr/>
        </p:nvPicPr>
        <p:blipFill>
          <a:blip r:embed="rId4"/>
          <a:srcRect l="29228" t="19286" r="10925" b="5882"/>
          <a:stretch>
            <a:fillRect/>
          </a:stretch>
        </p:blipFill>
        <p:spPr bwMode="auto">
          <a:xfrm>
            <a:off x="5929322" y="1214422"/>
            <a:ext cx="3000396" cy="28278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6630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3038" y="85725"/>
            <a:ext cx="1081087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2" name="Содержимое 4"/>
          <p:cNvGraphicFramePr>
            <a:graphicFrameLocks/>
          </p:cNvGraphicFramePr>
          <p:nvPr/>
        </p:nvGraphicFramePr>
        <p:xfrm>
          <a:off x="205452" y="1214424"/>
          <a:ext cx="5590684" cy="2827864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934230"/>
                <a:gridCol w="1182592"/>
                <a:gridCol w="1773887"/>
                <a:gridCol w="1699975"/>
              </a:tblGrid>
              <a:tr h="95579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/>
                        <a:t>Смена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3" marR="35563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/>
                        <a:t>Сроки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3" marR="35563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/>
                        <a:t>Кол-во дней на море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3" marR="35563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/>
                        <a:t>Стоимость путевки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/>
                        <a:t> вместе с авиа-перелетом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3" marR="35563" marT="0" marB="0" anchor="ctr">
                    <a:solidFill>
                      <a:srgbClr val="92D050"/>
                    </a:solidFill>
                  </a:tcPr>
                </a:tc>
              </a:tr>
              <a:tr h="27308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/>
                        <a:t>I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3" marR="35563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 smtClean="0"/>
                        <a:t>03.06 </a:t>
                      </a:r>
                      <a:r>
                        <a:rPr lang="en-US" sz="1200" dirty="0"/>
                        <a:t>– </a:t>
                      </a:r>
                      <a:r>
                        <a:rPr lang="en-US" sz="1200" dirty="0" smtClean="0"/>
                        <a:t>20.06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3" marR="35563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/>
                        <a:t>1</a:t>
                      </a:r>
                      <a:r>
                        <a:rPr lang="en-US" sz="1200" dirty="0" smtClean="0"/>
                        <a:t>8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3" marR="35563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33 600</a:t>
                      </a:r>
                      <a:endParaRPr lang="ru-RU" sz="1200" dirty="0"/>
                    </a:p>
                  </a:txBody>
                  <a:tcPr marL="35563" marR="35563" marT="0" marB="0">
                    <a:solidFill>
                      <a:srgbClr val="92D050"/>
                    </a:solidFill>
                  </a:tcPr>
                </a:tc>
              </a:tr>
              <a:tr h="27308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 smtClean="0"/>
                        <a:t>II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3" marR="35563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 smtClean="0"/>
                        <a:t>19.06 </a:t>
                      </a:r>
                      <a:r>
                        <a:rPr lang="en-US" sz="1200" dirty="0"/>
                        <a:t>– </a:t>
                      </a:r>
                      <a:r>
                        <a:rPr lang="en-US" sz="1200" dirty="0" smtClean="0"/>
                        <a:t>06.07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3" marR="35563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/>
                        <a:t>1</a:t>
                      </a:r>
                      <a:r>
                        <a:rPr lang="en-US" sz="1200" dirty="0" smtClean="0"/>
                        <a:t>8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3" marR="35563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33 600</a:t>
                      </a:r>
                      <a:endParaRPr lang="ru-RU" sz="1200" dirty="0"/>
                    </a:p>
                  </a:txBody>
                  <a:tcPr marL="35563" marR="35563" marT="0" marB="0">
                    <a:solidFill>
                      <a:srgbClr val="92D050"/>
                    </a:solidFill>
                  </a:tcPr>
                </a:tc>
              </a:tr>
              <a:tr h="27308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0" dirty="0" smtClean="0">
                          <a:latin typeface="+mn-lt"/>
                          <a:cs typeface="+mn-cs"/>
                        </a:rPr>
                        <a:t>III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3" marR="35563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 smtClean="0"/>
                        <a:t>06.07 </a:t>
                      </a:r>
                      <a:r>
                        <a:rPr lang="en-US" sz="1200" dirty="0"/>
                        <a:t>– </a:t>
                      </a:r>
                      <a:r>
                        <a:rPr lang="en-US" sz="1200" dirty="0" smtClean="0"/>
                        <a:t>23.07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3" marR="35563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/>
                        <a:t>18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3" marR="35563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33 600 </a:t>
                      </a:r>
                      <a:endParaRPr lang="ru-RU" sz="1200" dirty="0"/>
                    </a:p>
                  </a:txBody>
                  <a:tcPr marL="35563" marR="35563" marT="0" marB="0">
                    <a:solidFill>
                      <a:srgbClr val="92D050"/>
                    </a:solidFill>
                  </a:tcPr>
                </a:tc>
              </a:tr>
              <a:tr h="27308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 smtClean="0"/>
                        <a:t>IV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3" marR="35563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 smtClean="0"/>
                        <a:t>23.07 </a:t>
                      </a:r>
                      <a:r>
                        <a:rPr lang="en-US" sz="1200" dirty="0"/>
                        <a:t>– </a:t>
                      </a:r>
                      <a:r>
                        <a:rPr lang="en-US" sz="1200" dirty="0" smtClean="0"/>
                        <a:t>09.08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3" marR="35563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/>
                        <a:t>1</a:t>
                      </a:r>
                      <a:r>
                        <a:rPr lang="en-US" sz="1200" dirty="0" smtClean="0"/>
                        <a:t>8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3" marR="35563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33 600</a:t>
                      </a:r>
                      <a:endParaRPr lang="ru-RU" sz="1200" dirty="0"/>
                    </a:p>
                  </a:txBody>
                  <a:tcPr marL="35563" marR="35563" marT="0" marB="0">
                    <a:solidFill>
                      <a:srgbClr val="92D050"/>
                    </a:solidFill>
                  </a:tcPr>
                </a:tc>
              </a:tr>
              <a:tr h="36794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 smtClean="0"/>
                        <a:t>V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3" marR="35563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 smtClean="0"/>
                        <a:t>09.08 </a:t>
                      </a:r>
                      <a:r>
                        <a:rPr lang="en-US" sz="1200" dirty="0"/>
                        <a:t>– </a:t>
                      </a:r>
                      <a:r>
                        <a:rPr lang="en-US" sz="1200" dirty="0" smtClean="0"/>
                        <a:t>26.0</a:t>
                      </a:r>
                      <a:r>
                        <a:rPr lang="ru-RU" sz="1200" dirty="0" smtClean="0"/>
                        <a:t>9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3" marR="35563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/>
                        <a:t>1</a:t>
                      </a:r>
                      <a:r>
                        <a:rPr lang="en-US" sz="1200" dirty="0" smtClean="0"/>
                        <a:t>8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3" marR="35563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33 600</a:t>
                      </a:r>
                      <a:endParaRPr lang="ru-RU" sz="1200" dirty="0"/>
                    </a:p>
                  </a:txBody>
                  <a:tcPr marL="35563" marR="35563" marT="0" marB="0">
                    <a:solidFill>
                      <a:srgbClr val="92D050"/>
                    </a:solidFill>
                  </a:tcPr>
                </a:tc>
              </a:tr>
              <a:tr h="411792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/>
                        <a:t>VI</a:t>
                      </a:r>
                      <a:endParaRPr lang="ru-RU" sz="12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3" marR="35563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/>
                        <a:t>27.08 – 07.0</a:t>
                      </a:r>
                      <a:r>
                        <a:rPr lang="ru-RU" sz="1200" dirty="0" smtClean="0"/>
                        <a:t>9</a:t>
                      </a:r>
                      <a:endParaRPr lang="ru-RU" sz="12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3" marR="35563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1</a:t>
                      </a:r>
                      <a:r>
                        <a:rPr lang="en-US" sz="1200" dirty="0" smtClean="0"/>
                        <a:t>2</a:t>
                      </a:r>
                      <a:endParaRPr lang="ru-RU" sz="12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3" marR="35563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27 800</a:t>
                      </a:r>
                      <a:endParaRPr lang="ru-RU" sz="1200" dirty="0"/>
                    </a:p>
                  </a:txBody>
                  <a:tcPr marL="35563" marR="35563" marT="0" marB="0"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idx="1"/>
          </p:nvPr>
        </p:nvSpPr>
        <p:spPr>
          <a:xfrm>
            <a:off x="395288" y="549275"/>
            <a:ext cx="6562725" cy="6067425"/>
          </a:xfrm>
        </p:spPr>
        <p:txBody>
          <a:bodyPr rtlCol="0">
            <a:normAutofit fontScale="92500" lnSpcReduction="20000"/>
          </a:bodyPr>
          <a:lstStyle/>
          <a:p>
            <a:pPr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ru-RU" sz="2200" dirty="0" smtClean="0">
                <a:solidFill>
                  <a:srgbClr val="002060"/>
                </a:solidFill>
              </a:rPr>
              <a:t>Государственное бюджетное учреждение «Республиканский центр «Черноморец» с </a:t>
            </a:r>
            <a:r>
              <a:rPr lang="ru-RU" sz="2200" b="1" dirty="0" smtClean="0">
                <a:solidFill>
                  <a:srgbClr val="002060"/>
                </a:solidFill>
              </a:rPr>
              <a:t>1994</a:t>
            </a:r>
            <a:r>
              <a:rPr lang="ru-RU" sz="2200" dirty="0" smtClean="0">
                <a:solidFill>
                  <a:srgbClr val="002060"/>
                </a:solidFill>
              </a:rPr>
              <a:t> г. занимается организацией оздоровления, отдыха, детей и молодежи Республики Татарстан на Черноморском побережье Краснодарского края Республики Крым.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ru-RU" sz="2200" dirty="0" smtClean="0">
                <a:solidFill>
                  <a:srgbClr val="002060"/>
                </a:solidFill>
              </a:rPr>
              <a:t>За </a:t>
            </a:r>
            <a:r>
              <a:rPr lang="ru-RU" sz="2200" b="1" dirty="0" smtClean="0">
                <a:solidFill>
                  <a:srgbClr val="002060"/>
                </a:solidFill>
              </a:rPr>
              <a:t>23</a:t>
            </a:r>
            <a:r>
              <a:rPr lang="ru-RU" sz="2200" dirty="0" smtClean="0">
                <a:solidFill>
                  <a:srgbClr val="002060"/>
                </a:solidFill>
              </a:rPr>
              <a:t> года существования нашей организации в детских оздоровительных лагерях на Черноморском побережье отдохнуло более </a:t>
            </a:r>
            <a:r>
              <a:rPr lang="ru-RU" sz="2200" b="1" dirty="0" smtClean="0">
                <a:solidFill>
                  <a:srgbClr val="002060"/>
                </a:solidFill>
              </a:rPr>
              <a:t>170 тысяч </a:t>
            </a:r>
            <a:r>
              <a:rPr lang="ru-RU" sz="2200" dirty="0" smtClean="0">
                <a:solidFill>
                  <a:srgbClr val="002060"/>
                </a:solidFill>
              </a:rPr>
              <a:t>детей и молодежи РТ.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ru-RU" sz="2200" dirty="0" smtClean="0">
                <a:solidFill>
                  <a:srgbClr val="002060"/>
                </a:solidFill>
              </a:rPr>
              <a:t>В этом году планируется отдохнуть и оздоровиться </a:t>
            </a:r>
            <a:r>
              <a:rPr lang="ru-RU" sz="2200" b="1" dirty="0" smtClean="0">
                <a:solidFill>
                  <a:srgbClr val="002060"/>
                </a:solidFill>
              </a:rPr>
              <a:t>5 750 </a:t>
            </a:r>
            <a:r>
              <a:rPr lang="ru-RU" sz="2200" dirty="0" smtClean="0">
                <a:solidFill>
                  <a:srgbClr val="002060"/>
                </a:solidFill>
              </a:rPr>
              <a:t>детей Республики Татарстан. В </a:t>
            </a:r>
            <a:r>
              <a:rPr lang="ru-RU" sz="2200" b="1" dirty="0" smtClean="0">
                <a:solidFill>
                  <a:srgbClr val="002060"/>
                </a:solidFill>
              </a:rPr>
              <a:t>2018</a:t>
            </a:r>
            <a:r>
              <a:rPr lang="ru-RU" sz="2200" dirty="0" smtClean="0">
                <a:solidFill>
                  <a:srgbClr val="002060"/>
                </a:solidFill>
              </a:rPr>
              <a:t> году на Черноморском побережье будет организована работа в 4 детских оздоровительных лагерях:</a:t>
            </a:r>
          </a:p>
          <a:p>
            <a:pPr marL="0" indent="0" eaLnBrk="1" fontAlgn="auto" hangingPunct="1">
              <a:spcAft>
                <a:spcPts val="0"/>
              </a:spcAft>
              <a:buFont typeface="Wingdings 3" charset="2"/>
              <a:buNone/>
              <a:defRPr/>
            </a:pPr>
            <a:r>
              <a:rPr lang="ru-RU" sz="2200" dirty="0" smtClean="0">
                <a:solidFill>
                  <a:srgbClr val="002060"/>
                </a:solidFill>
              </a:rPr>
              <a:t> 1. Краснодарский край: г. Анапа, ДОЛ «</a:t>
            </a:r>
            <a:r>
              <a:rPr lang="ru-RU" sz="2200" dirty="0" err="1" smtClean="0">
                <a:solidFill>
                  <a:srgbClr val="002060"/>
                </a:solidFill>
              </a:rPr>
              <a:t>Приазовец</a:t>
            </a:r>
            <a:r>
              <a:rPr lang="ru-RU" sz="2200" dirty="0" smtClean="0">
                <a:solidFill>
                  <a:srgbClr val="002060"/>
                </a:solidFill>
              </a:rPr>
              <a:t>»,</a:t>
            </a:r>
          </a:p>
          <a:p>
            <a:pPr marL="0" indent="0" eaLnBrk="1" fontAlgn="auto" hangingPunct="1">
              <a:spcAft>
                <a:spcPts val="0"/>
              </a:spcAft>
              <a:buFont typeface="Wingdings 3" charset="2"/>
              <a:buNone/>
              <a:defRPr/>
            </a:pPr>
            <a:r>
              <a:rPr lang="ru-RU" sz="2200" dirty="0" smtClean="0">
                <a:solidFill>
                  <a:srgbClr val="002060"/>
                </a:solidFill>
              </a:rPr>
              <a:t>     ДОЛ «Витязево» </a:t>
            </a:r>
          </a:p>
          <a:p>
            <a:pPr marL="0" indent="0" eaLnBrk="1" fontAlgn="auto" hangingPunct="1">
              <a:spcAft>
                <a:spcPts val="0"/>
              </a:spcAft>
              <a:buFont typeface="Wingdings 3" charset="2"/>
              <a:buNone/>
              <a:defRPr/>
            </a:pPr>
            <a:r>
              <a:rPr lang="ru-RU" sz="2200" dirty="0" smtClean="0">
                <a:solidFill>
                  <a:srgbClr val="002060"/>
                </a:solidFill>
              </a:rPr>
              <a:t> 2. Туапсинский район, п. </a:t>
            </a:r>
            <a:r>
              <a:rPr lang="ru-RU" sz="2200" dirty="0" err="1" smtClean="0">
                <a:solidFill>
                  <a:srgbClr val="002060"/>
                </a:solidFill>
              </a:rPr>
              <a:t>Шепси</a:t>
            </a:r>
            <a:r>
              <a:rPr lang="ru-RU" sz="2200" dirty="0" smtClean="0">
                <a:solidFill>
                  <a:srgbClr val="002060"/>
                </a:solidFill>
              </a:rPr>
              <a:t>. ДОЛ «Юбилейный»</a:t>
            </a:r>
          </a:p>
          <a:p>
            <a:pPr marL="0" indent="0" eaLnBrk="1" fontAlgn="auto" hangingPunct="1">
              <a:spcAft>
                <a:spcPts val="0"/>
              </a:spcAft>
              <a:buFont typeface="Wingdings 3" charset="2"/>
              <a:buNone/>
              <a:defRPr/>
            </a:pPr>
            <a:r>
              <a:rPr lang="ru-RU" sz="2200" dirty="0">
                <a:solidFill>
                  <a:srgbClr val="002060"/>
                </a:solidFill>
              </a:rPr>
              <a:t> </a:t>
            </a:r>
            <a:r>
              <a:rPr lang="ru-RU" sz="2200" dirty="0" smtClean="0">
                <a:solidFill>
                  <a:srgbClr val="002060"/>
                </a:solidFill>
              </a:rPr>
              <a:t>3. Республика Крым, Бахчисарайский район, </a:t>
            </a:r>
          </a:p>
          <a:p>
            <a:pPr marL="0" indent="0" eaLnBrk="1" fontAlgn="auto" hangingPunct="1">
              <a:spcAft>
                <a:spcPts val="0"/>
              </a:spcAft>
              <a:buFont typeface="Wingdings 3" charset="2"/>
              <a:buNone/>
              <a:defRPr/>
            </a:pPr>
            <a:r>
              <a:rPr lang="ru-RU" sz="2200" dirty="0">
                <a:solidFill>
                  <a:srgbClr val="002060"/>
                </a:solidFill>
              </a:rPr>
              <a:t> </a:t>
            </a:r>
            <a:r>
              <a:rPr lang="ru-RU" sz="2200" dirty="0" smtClean="0">
                <a:solidFill>
                  <a:srgbClr val="002060"/>
                </a:solidFill>
              </a:rPr>
              <a:t>    ДОЛ «им. А.В. Казакевича».</a:t>
            </a:r>
          </a:p>
          <a:p>
            <a:pPr marL="0" indent="0" eaLnBrk="1" fontAlgn="auto" hangingPunct="1">
              <a:spcAft>
                <a:spcPts val="0"/>
              </a:spcAft>
              <a:buFont typeface="Wingdings 3" charset="2"/>
              <a:buNone/>
              <a:defRPr/>
            </a:pPr>
            <a:endParaRPr lang="ru-RU" dirty="0" smtClean="0">
              <a:solidFill>
                <a:srgbClr val="002060"/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Font typeface="Wingdings 3" charset="2"/>
              <a:buNone/>
              <a:defRPr/>
            </a:pP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7171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188" y="188913"/>
            <a:ext cx="1079500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C:\Users\User\Downloads\148534485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4813" y="3429000"/>
            <a:ext cx="3995737" cy="239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5763" y="22225"/>
            <a:ext cx="8229600" cy="11430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6000" b="1" dirty="0" smtClean="0">
                <a:solidFill>
                  <a:srgbClr val="002060"/>
                </a:solidFill>
                <a:cs typeface="Times New Roman" pitchFamily="18" charset="0"/>
              </a:rPr>
              <a:t>Доставка отдыхающих</a:t>
            </a:r>
            <a:endParaRPr lang="ru-RU" sz="6000" b="1" dirty="0">
              <a:solidFill>
                <a:srgbClr val="002060"/>
              </a:solidFill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14204" y="1214101"/>
            <a:ext cx="7598648" cy="5072098"/>
          </a:xfrm>
          <a:extLst/>
        </p:spPr>
        <p:txBody>
          <a:bodyPr numCol="2" rtlCol="0"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Font typeface="Wingdings 3" pitchFamily="18" charset="2"/>
              <a:buNone/>
              <a:defRPr/>
            </a:pPr>
            <a:endParaRPr lang="ru-RU" sz="2800" b="1" dirty="0" smtClean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pPr marL="0" indent="0" eaLnBrk="1" fontAlgn="auto" hangingPunct="1">
              <a:spcAft>
                <a:spcPts val="0"/>
              </a:spcAft>
              <a:buFont typeface="Wingdings 3" pitchFamily="18" charset="2"/>
              <a:buNone/>
              <a:defRPr/>
            </a:pPr>
            <a:r>
              <a:rPr lang="ru-RU" sz="2000" b="1" dirty="0" smtClean="0">
                <a:solidFill>
                  <a:srgbClr val="002060"/>
                </a:solidFill>
                <a:latin typeface="+mj-lt"/>
              </a:rPr>
              <a:t>Авиаперелет – Республика Крым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endParaRPr lang="ru-RU" sz="2800" b="1" i="1" dirty="0" smtClean="0">
              <a:solidFill>
                <a:srgbClr val="002060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endParaRPr lang="ru-RU" sz="2800" b="1" i="1" dirty="0" smtClean="0">
              <a:solidFill>
                <a:srgbClr val="002060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endParaRPr lang="ru-RU" sz="2800" b="1" i="1" dirty="0">
              <a:solidFill>
                <a:srgbClr val="002060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endParaRPr lang="ru-RU" sz="2800" b="1" i="1" dirty="0" smtClean="0">
              <a:solidFill>
                <a:srgbClr val="002060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endParaRPr lang="ru-RU" sz="2800" dirty="0" smtClean="0">
              <a:solidFill>
                <a:srgbClr val="002060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endParaRPr lang="ru-RU" sz="2800" dirty="0" smtClean="0">
              <a:solidFill>
                <a:srgbClr val="002060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endParaRPr lang="ru-RU" sz="2800" dirty="0" smtClean="0">
              <a:solidFill>
                <a:srgbClr val="002060"/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Font typeface="Wingdings 3" pitchFamily="18" charset="2"/>
              <a:buNone/>
              <a:defRPr/>
            </a:pPr>
            <a:r>
              <a:rPr lang="ru-RU" sz="2000" b="1" dirty="0" smtClean="0">
                <a:solidFill>
                  <a:srgbClr val="002060"/>
                </a:solidFill>
              </a:rPr>
              <a:t>Железнодорожный транспорт – Анапа, Туапсе. (+3х – разовое горячее питание в вагоне ресторане)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Стрелка вниз 4"/>
          <p:cNvSpPr/>
          <p:nvPr/>
        </p:nvSpPr>
        <p:spPr>
          <a:xfrm>
            <a:off x="5222875" y="1033463"/>
            <a:ext cx="357188" cy="642937"/>
          </a:xfrm>
          <a:prstGeom prst="downArrow">
            <a:avLst>
              <a:gd name="adj1" fmla="val 24856"/>
              <a:gd name="adj2" fmla="val 4506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029" name="Picture 5" descr="C:\Users\User\Downloads\1485344707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2714620"/>
            <a:ext cx="3286148" cy="229257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28" name="Picture 4" descr="C:\Users\User\Downloads\1485344801 (1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71604" y="4714883"/>
            <a:ext cx="2928958" cy="19518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30" name="Picture 6" descr="C:\Users\User\Downloads\1485349115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86446" y="4714884"/>
            <a:ext cx="3214711" cy="192882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7657" name="Рисунок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4163" y="1184275"/>
            <a:ext cx="1081087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Стрелка вниз 10"/>
          <p:cNvSpPr/>
          <p:nvPr/>
        </p:nvSpPr>
        <p:spPr>
          <a:xfrm>
            <a:off x="2857500" y="1035050"/>
            <a:ext cx="357188" cy="642938"/>
          </a:xfrm>
          <a:prstGeom prst="downArrow">
            <a:avLst>
              <a:gd name="adj1" fmla="val 24856"/>
              <a:gd name="adj2" fmla="val 4506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Заголовок 1"/>
          <p:cNvSpPr>
            <a:spLocks noGrp="1"/>
          </p:cNvSpPr>
          <p:nvPr>
            <p:ph type="title"/>
          </p:nvPr>
        </p:nvSpPr>
        <p:spPr>
          <a:xfrm>
            <a:off x="684213" y="3205163"/>
            <a:ext cx="7848600" cy="2808287"/>
          </a:xfrm>
        </p:spPr>
        <p:txBody>
          <a:bodyPr/>
          <a:lstStyle/>
          <a:p>
            <a:r>
              <a:rPr lang="ru-RU" altLang="ru-RU" sz="2000" smtClean="0">
                <a:solidFill>
                  <a:srgbClr val="002060"/>
                </a:solidFill>
              </a:rPr>
              <a:t>Адрес:</a:t>
            </a:r>
            <a:br>
              <a:rPr lang="ru-RU" altLang="ru-RU" sz="2000" smtClean="0">
                <a:solidFill>
                  <a:srgbClr val="002060"/>
                </a:solidFill>
              </a:rPr>
            </a:br>
            <a:r>
              <a:rPr lang="ru-RU" altLang="ru-RU" sz="2000" smtClean="0">
                <a:solidFill>
                  <a:srgbClr val="002060"/>
                </a:solidFill>
              </a:rPr>
              <a:t>г. Казань, ул. Бурхана Шахиди, д.17.</a:t>
            </a:r>
            <a:br>
              <a:rPr lang="ru-RU" altLang="ru-RU" sz="2000" smtClean="0">
                <a:solidFill>
                  <a:srgbClr val="002060"/>
                </a:solidFill>
              </a:rPr>
            </a:br>
            <a:r>
              <a:rPr lang="ru-RU" altLang="ru-RU" sz="2000" smtClean="0">
                <a:solidFill>
                  <a:srgbClr val="002060"/>
                </a:solidFill>
              </a:rPr>
              <a:t>Телефон: 8 (843) 292-69-80</a:t>
            </a:r>
            <a:r>
              <a:rPr lang="en-US" altLang="ru-RU" sz="2000" smtClean="0">
                <a:solidFill>
                  <a:srgbClr val="002060"/>
                </a:solidFill>
              </a:rPr>
              <a:t>;</a:t>
            </a:r>
            <a:r>
              <a:rPr lang="ru-RU" altLang="ru-RU" sz="2000" smtClean="0">
                <a:solidFill>
                  <a:srgbClr val="002060"/>
                </a:solidFill>
              </a:rPr>
              <a:t> 8 (843) 292-29-19</a:t>
            </a:r>
            <a:br>
              <a:rPr lang="ru-RU" altLang="ru-RU" sz="2000" smtClean="0">
                <a:solidFill>
                  <a:srgbClr val="002060"/>
                </a:solidFill>
              </a:rPr>
            </a:br>
            <a:r>
              <a:rPr lang="ru-RU" altLang="ru-RU" sz="2000" smtClean="0">
                <a:solidFill>
                  <a:srgbClr val="002060"/>
                </a:solidFill>
              </a:rPr>
              <a:t/>
            </a:r>
            <a:br>
              <a:rPr lang="ru-RU" altLang="ru-RU" sz="2000" smtClean="0">
                <a:solidFill>
                  <a:srgbClr val="002060"/>
                </a:solidFill>
              </a:rPr>
            </a:br>
            <a:r>
              <a:rPr lang="ru-RU" altLang="ru-RU" sz="2000" smtClean="0">
                <a:solidFill>
                  <a:srgbClr val="002060"/>
                </a:solidFill>
              </a:rPr>
              <a:t>       Официальный сайт: </a:t>
            </a:r>
            <a:r>
              <a:rPr lang="en-US" altLang="ru-RU" sz="2000" smtClean="0">
                <a:solidFill>
                  <a:srgbClr val="002060"/>
                </a:solidFill>
              </a:rPr>
              <a:t>www.ok-chernomorec.ru</a:t>
            </a:r>
            <a:r>
              <a:rPr lang="ru-RU" altLang="ru-RU" sz="2000" smtClean="0">
                <a:solidFill>
                  <a:srgbClr val="002060"/>
                </a:solidFill>
              </a:rPr>
              <a:t/>
            </a:r>
            <a:br>
              <a:rPr lang="ru-RU" altLang="ru-RU" sz="2000" smtClean="0">
                <a:solidFill>
                  <a:srgbClr val="002060"/>
                </a:solidFill>
              </a:rPr>
            </a:br>
            <a:r>
              <a:rPr lang="en-US" altLang="ru-RU" sz="2000" smtClean="0">
                <a:solidFill>
                  <a:srgbClr val="002060"/>
                </a:solidFill>
              </a:rPr>
              <a:t>        </a:t>
            </a:r>
            <a:br>
              <a:rPr lang="en-US" altLang="ru-RU" sz="2000" smtClean="0">
                <a:solidFill>
                  <a:srgbClr val="002060"/>
                </a:solidFill>
              </a:rPr>
            </a:br>
            <a:r>
              <a:rPr lang="en-US" altLang="ru-RU" sz="2000" smtClean="0">
                <a:solidFill>
                  <a:srgbClr val="002060"/>
                </a:solidFill>
              </a:rPr>
              <a:t>       </a:t>
            </a:r>
            <a:r>
              <a:rPr lang="ru-RU" altLang="ru-RU" sz="2000" smtClean="0">
                <a:solidFill>
                  <a:srgbClr val="002060"/>
                </a:solidFill>
              </a:rPr>
              <a:t>Группа Вконтакте: </a:t>
            </a:r>
            <a:r>
              <a:rPr lang="en-US" altLang="ru-RU" sz="2000" smtClean="0">
                <a:solidFill>
                  <a:srgbClr val="002060"/>
                </a:solidFill>
              </a:rPr>
              <a:t>vk.com/clubokchernomorec</a:t>
            </a:r>
            <a:r>
              <a:rPr lang="ru-RU" altLang="ru-RU" sz="2000" smtClean="0">
                <a:solidFill>
                  <a:srgbClr val="002060"/>
                </a:solidFill>
              </a:rPr>
              <a:t/>
            </a:r>
            <a:br>
              <a:rPr lang="ru-RU" altLang="ru-RU" sz="2000" smtClean="0">
                <a:solidFill>
                  <a:srgbClr val="002060"/>
                </a:solidFill>
              </a:rPr>
            </a:br>
            <a:r>
              <a:rPr lang="en-US" altLang="ru-RU" sz="2000" smtClean="0">
                <a:solidFill>
                  <a:srgbClr val="002060"/>
                </a:solidFill>
              </a:rPr>
              <a:t>       </a:t>
            </a:r>
            <a:br>
              <a:rPr lang="en-US" altLang="ru-RU" sz="2000" smtClean="0">
                <a:solidFill>
                  <a:srgbClr val="002060"/>
                </a:solidFill>
              </a:rPr>
            </a:br>
            <a:r>
              <a:rPr lang="en-US" altLang="ru-RU" sz="2000" smtClean="0">
                <a:solidFill>
                  <a:srgbClr val="002060"/>
                </a:solidFill>
              </a:rPr>
              <a:t>       INSTAGRAM</a:t>
            </a:r>
            <a:r>
              <a:rPr lang="ru-RU" altLang="ru-RU" sz="2000" smtClean="0">
                <a:solidFill>
                  <a:srgbClr val="002060"/>
                </a:solidFill>
              </a:rPr>
              <a:t>: </a:t>
            </a:r>
            <a:r>
              <a:rPr lang="en-US" altLang="ru-RU" sz="2000" smtClean="0">
                <a:solidFill>
                  <a:srgbClr val="002060"/>
                </a:solidFill>
              </a:rPr>
              <a:t>okchernomorec</a:t>
            </a:r>
            <a:br>
              <a:rPr lang="en-US" altLang="ru-RU" sz="2000" smtClean="0">
                <a:solidFill>
                  <a:srgbClr val="002060"/>
                </a:solidFill>
              </a:rPr>
            </a:br>
            <a:r>
              <a:rPr lang="en-US" altLang="ru-RU" sz="2000" smtClean="0">
                <a:solidFill>
                  <a:srgbClr val="002060"/>
                </a:solidFill>
              </a:rPr>
              <a:t/>
            </a:r>
            <a:br>
              <a:rPr lang="en-US" altLang="ru-RU" sz="2000" smtClean="0">
                <a:solidFill>
                  <a:srgbClr val="002060"/>
                </a:solidFill>
              </a:rPr>
            </a:br>
            <a:r>
              <a:rPr lang="en-US" altLang="ru-RU" sz="2000" smtClean="0">
                <a:solidFill>
                  <a:srgbClr val="002060"/>
                </a:solidFill>
              </a:rPr>
              <a:t>       YOUTUBE</a:t>
            </a:r>
            <a:r>
              <a:rPr lang="ru-RU" altLang="ru-RU" sz="2000" smtClean="0">
                <a:solidFill>
                  <a:srgbClr val="002060"/>
                </a:solidFill>
              </a:rPr>
              <a:t>: </a:t>
            </a:r>
            <a:r>
              <a:rPr lang="en-US" altLang="ru-RU" sz="2000" smtClean="0">
                <a:solidFill>
                  <a:srgbClr val="002060"/>
                </a:solidFill>
              </a:rPr>
              <a:t>www.youtube.com/</a:t>
            </a:r>
            <a:r>
              <a:rPr lang="ru-RU" altLang="ru-RU" sz="2000" smtClean="0">
                <a:solidFill>
                  <a:srgbClr val="002060"/>
                </a:solidFill>
              </a:rPr>
              <a:t>ГБУРЦЧерноморецКазань</a:t>
            </a:r>
            <a:r>
              <a:rPr lang="en-US" altLang="ru-RU" sz="2000" smtClean="0">
                <a:solidFill>
                  <a:srgbClr val="002060"/>
                </a:solidFill>
              </a:rPr>
              <a:t/>
            </a:r>
            <a:br>
              <a:rPr lang="en-US" altLang="ru-RU" sz="2000" smtClean="0">
                <a:solidFill>
                  <a:srgbClr val="002060"/>
                </a:solidFill>
              </a:rPr>
            </a:br>
            <a:endParaRPr lang="ru-RU" altLang="ru-RU" sz="2000" smtClean="0">
              <a:solidFill>
                <a:srgbClr val="002060"/>
              </a:solidFill>
            </a:endParaRPr>
          </a:p>
        </p:txBody>
      </p:sp>
      <p:pic>
        <p:nvPicPr>
          <p:cNvPr id="28675" name="Объект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39975" y="130175"/>
            <a:ext cx="3181350" cy="3074988"/>
          </a:xfrm>
        </p:spPr>
      </p:pic>
      <p:pic>
        <p:nvPicPr>
          <p:cNvPr id="28676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163" y="4424363"/>
            <a:ext cx="3810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7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163" y="5032375"/>
            <a:ext cx="414337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8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500" y="5659438"/>
            <a:ext cx="354013" cy="354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9" name="Рисунок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500" y="6286500"/>
            <a:ext cx="347663" cy="34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 txBox="1">
            <a:spLocks/>
          </p:cNvSpPr>
          <p:nvPr/>
        </p:nvSpPr>
        <p:spPr>
          <a:xfrm>
            <a:off x="539750" y="4643438"/>
            <a:ext cx="7091363" cy="2071687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342900" indent="-342900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Краснодарский край: г. Анапа, ДОЛ «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Приазовец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»,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None/>
              <a:defRPr/>
            </a:pP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ДОЛ «Витязево»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None/>
              <a:defRPr/>
            </a:pP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Туапсинский район, п.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Шепси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ДОЛ «Юбилейный»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Республика Крым, Бахчисарайский район, 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None/>
              <a:defRPr/>
            </a:pP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ДОЛ «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им.А.В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Казакевича».</a:t>
            </a:r>
            <a:r>
              <a:rPr lang="ru-RU" sz="2000" b="1" dirty="0">
                <a:solidFill>
                  <a:srgbClr val="002060"/>
                </a:solidFill>
                <a:latin typeface="+mj-lt"/>
                <a:cs typeface="+mn-cs"/>
              </a:rPr>
              <a:t> </a:t>
            </a:r>
          </a:p>
          <a:p>
            <a:pPr marL="342900" indent="-342900" eaLnBrk="1" fontAlgn="auto" hangingPunct="1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3200" dirty="0">
              <a:latin typeface="+mn-lt"/>
              <a:cs typeface="+mn-cs"/>
            </a:endParaRPr>
          </a:p>
        </p:txBody>
      </p:sp>
      <p:pic>
        <p:nvPicPr>
          <p:cNvPr id="8195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1013" y="4643438"/>
            <a:ext cx="97155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8619359" cy="4104456"/>
          </a:xfr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130175" y="128588"/>
            <a:ext cx="7308850" cy="838200"/>
          </a:xfrm>
        </p:spPr>
        <p:txBody>
          <a:bodyPr/>
          <a:lstStyle/>
          <a:p>
            <a:pPr eaLnBrk="1" hangingPunct="1"/>
            <a:r>
              <a:rPr lang="ru-RU" altLang="ru-RU" sz="4000" b="1" smtClean="0">
                <a:solidFill>
                  <a:srgbClr val="002060"/>
                </a:solidFill>
                <a:cs typeface="Times New Roman" pitchFamily="18" charset="0"/>
              </a:rPr>
              <a:t>ДОЛ «Приазовец» (г.Анапа)</a:t>
            </a:r>
          </a:p>
        </p:txBody>
      </p:sp>
      <p:pic>
        <p:nvPicPr>
          <p:cNvPr id="4" name="Picture 2" descr="C:\Users\User\Desktop\На семинар 2017\ПРиазовец\4db17b30-1139-4580-9be6-74660f92a848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4343886" y="1142984"/>
            <a:ext cx="4585832" cy="3214711"/>
          </a:xfr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3" descr="C:\Users\User\Desktop\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3786190"/>
            <a:ext cx="5545153" cy="28765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6" name="Picture 2" descr="C:\Users\User\Desktop\лагеря\priazovec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4282" y="1142985"/>
            <a:ext cx="4044652" cy="25717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2" descr="C:\Users\User\Desktop\На семинар 2017\ПРиазовец\334406c4-d82d-4aab-8b7d-b4488d1be46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857884" y="4429132"/>
            <a:ext cx="3071834" cy="22333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47" name="Рисунок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7625" y="44450"/>
            <a:ext cx="1008063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>
          <a:xfrm>
            <a:off x="6350" y="66675"/>
            <a:ext cx="8229600" cy="1143000"/>
          </a:xfrm>
        </p:spPr>
        <p:txBody>
          <a:bodyPr/>
          <a:lstStyle/>
          <a:p>
            <a:pPr eaLnBrk="1" hangingPunct="1"/>
            <a:r>
              <a:rPr lang="ru-RU" altLang="ru-RU" sz="4000" b="1" smtClean="0">
                <a:solidFill>
                  <a:srgbClr val="002060"/>
                </a:solidFill>
                <a:cs typeface="Times New Roman" pitchFamily="18" charset="0"/>
              </a:rPr>
              <a:t>ДОЛ «Приазовец» (г.Анапа)</a:t>
            </a:r>
          </a:p>
        </p:txBody>
      </p:sp>
      <p:pic>
        <p:nvPicPr>
          <p:cNvPr id="4" name="Picture 4" descr="C:\Users\User\Desktop\На семинар 2017\ПРиазовец\fe681499-b7bc-442f-9d48-8fa014106c5b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42844" y="928670"/>
            <a:ext cx="4088879" cy="3066659"/>
          </a:xfr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3" descr="C:\Users\User\Desktop\На семинар 2017\ПРиазовец\125cf45c-3144-4ac9-8762-5a30170af4b6.jpg"/>
          <p:cNvPicPr>
            <a:picLocks noChangeAspect="1" noChangeArrowheads="1"/>
          </p:cNvPicPr>
          <p:nvPr/>
        </p:nvPicPr>
        <p:blipFill>
          <a:blip r:embed="rId3"/>
          <a:srcRect t="-1462"/>
          <a:stretch>
            <a:fillRect/>
          </a:stretch>
        </p:blipFill>
        <p:spPr bwMode="auto">
          <a:xfrm>
            <a:off x="4857752" y="3681349"/>
            <a:ext cx="4143404" cy="304037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3" descr="C:\Users\User\Desktop\1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44" y="4143380"/>
            <a:ext cx="4572032" cy="25717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2" descr="C:\Users\User\Desktop\На семинар 2017\ПРиазовец\4d2d8adb-97ae-462e-819f-8438cd4f80de.jpg"/>
          <p:cNvPicPr>
            <a:picLocks noChangeAspect="1" noChangeArrowheads="1"/>
          </p:cNvPicPr>
          <p:nvPr/>
        </p:nvPicPr>
        <p:blipFill>
          <a:blip r:embed="rId5"/>
          <a:srcRect b="24237"/>
          <a:stretch>
            <a:fillRect/>
          </a:stretch>
        </p:blipFill>
        <p:spPr bwMode="auto">
          <a:xfrm>
            <a:off x="4357686" y="928670"/>
            <a:ext cx="4643471" cy="26385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295" name="Рисунок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4300" y="3284538"/>
            <a:ext cx="1152525" cy="1144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Desktop\XTcg-HyY6o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43781" y="3929066"/>
            <a:ext cx="4281145" cy="27948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099" name="Picture 3" descr="C:\Users\User\Desktop\OBkhdO0p_h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857232"/>
            <a:ext cx="4512934" cy="292895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101" name="Picture 5" descr="C:\Users\User\Desktop\2uWbRGy7vvc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14288" y="857232"/>
            <a:ext cx="4298033" cy="292895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3" descr="C:\Users\User\Desktop\xJ9nsWefGp4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2844" y="3929066"/>
            <a:ext cx="4488688" cy="278608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142875" y="0"/>
            <a:ext cx="7165975" cy="85725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b="1" dirty="0">
                <a:solidFill>
                  <a:srgbClr val="002060"/>
                </a:solidFill>
                <a:latin typeface="+mj-lt"/>
                <a:ea typeface="+mj-ea"/>
                <a:cs typeface="Times New Roman" pitchFamily="18" charset="0"/>
              </a:rPr>
              <a:t>ДОЛ «</a:t>
            </a:r>
            <a:r>
              <a:rPr lang="ru-RU" sz="4000" b="1" dirty="0" err="1">
                <a:solidFill>
                  <a:srgbClr val="002060"/>
                </a:solidFill>
                <a:latin typeface="+mj-lt"/>
                <a:ea typeface="+mj-ea"/>
                <a:cs typeface="Times New Roman" pitchFamily="18" charset="0"/>
              </a:rPr>
              <a:t>Приазовец</a:t>
            </a:r>
            <a:r>
              <a:rPr lang="ru-RU" sz="4000" b="1" dirty="0">
                <a:solidFill>
                  <a:srgbClr val="002060"/>
                </a:solidFill>
                <a:latin typeface="+mj-lt"/>
                <a:ea typeface="+mj-ea"/>
                <a:cs typeface="Times New Roman" pitchFamily="18" charset="0"/>
              </a:rPr>
              <a:t>» (г.Анапа)</a:t>
            </a:r>
            <a:endParaRPr lang="ru-RU" sz="4000" dirty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3319" name="Рисунок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2888" y="3184525"/>
            <a:ext cx="1204912" cy="120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>
          <a:xfrm>
            <a:off x="142875" y="153988"/>
            <a:ext cx="7308850" cy="692150"/>
          </a:xfrm>
        </p:spPr>
        <p:txBody>
          <a:bodyPr/>
          <a:lstStyle/>
          <a:p>
            <a:pPr eaLnBrk="1" hangingPunct="1"/>
            <a:r>
              <a:rPr lang="ru-RU" altLang="ru-RU" sz="4000" b="1" smtClean="0">
                <a:solidFill>
                  <a:srgbClr val="002060"/>
                </a:solidFill>
                <a:cs typeface="Times New Roman" pitchFamily="18" charset="0"/>
              </a:rPr>
              <a:t>ДОЛ «Приазовец» (г.Анапа)</a:t>
            </a:r>
            <a:endParaRPr lang="ru-RU" altLang="ru-RU" sz="4000" smtClean="0">
              <a:solidFill>
                <a:srgbClr val="002060"/>
              </a:solidFill>
            </a:endParaRPr>
          </a:p>
        </p:txBody>
      </p:sp>
      <p:pic>
        <p:nvPicPr>
          <p:cNvPr id="5122" name="Picture 2" descr="C:\Users\User\Desktop\На семинар 2017\ПРиазовец\FT1BPOLpyf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42844" y="928670"/>
            <a:ext cx="4429156" cy="2928958"/>
          </a:xfr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123" name="Picture 3" descr="C:\Users\User\Desktop\На семинар 2017\ПРиазовец\jERa3-lceYU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928670"/>
            <a:ext cx="4357718" cy="291762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125" name="Picture 5" descr="C:\Users\User\Desktop\На семинар 2017\ПРиазовец\3e_oyRKmc6I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3438" y="3929066"/>
            <a:ext cx="4357718" cy="28697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2" descr="C:\Users\User\Desktop\2HmyadddJ-o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2844" y="3929066"/>
            <a:ext cx="4429156" cy="28575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343" name="Рисунок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8925" y="3302000"/>
            <a:ext cx="1089025" cy="1087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>
          <a:xfrm>
            <a:off x="107950" y="153988"/>
            <a:ext cx="7092950" cy="774700"/>
          </a:xfrm>
        </p:spPr>
        <p:txBody>
          <a:bodyPr/>
          <a:lstStyle/>
          <a:p>
            <a:pPr eaLnBrk="1" hangingPunct="1"/>
            <a:r>
              <a:rPr lang="ru-RU" altLang="ru-RU" sz="4000" b="1" smtClean="0">
                <a:solidFill>
                  <a:srgbClr val="002060"/>
                </a:solidFill>
                <a:cs typeface="Times New Roman" pitchFamily="18" charset="0"/>
              </a:rPr>
              <a:t>ДОЛ «Приазовец» (г.Анапа)</a:t>
            </a: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214282" y="1071547"/>
          <a:ext cx="5797878" cy="2857519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779921"/>
                <a:gridCol w="1417557"/>
                <a:gridCol w="1704836"/>
                <a:gridCol w="1895564"/>
              </a:tblGrid>
              <a:tr h="101563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/>
                        <a:t>Смена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3" marR="35563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/>
                        <a:t>Сроки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3" marR="35563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/>
                        <a:t>Кол-во дней на море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3" marR="35563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/>
                        <a:t>Стоимость путевки вместе с </a:t>
                      </a:r>
                      <a:r>
                        <a:rPr lang="ru-RU" sz="1200" dirty="0" err="1" smtClean="0"/>
                        <a:t>жд</a:t>
                      </a:r>
                      <a:r>
                        <a:rPr lang="ru-RU" sz="1200" dirty="0" smtClean="0"/>
                        <a:t>-проездом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3" marR="35563" marT="0" marB="0" anchor="ctr">
                    <a:solidFill>
                      <a:srgbClr val="92D050"/>
                    </a:solidFill>
                  </a:tcPr>
                </a:tc>
              </a:tr>
              <a:tr h="2901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/>
                        <a:t>I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3" marR="35563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 smtClean="0"/>
                        <a:t>0</a:t>
                      </a:r>
                      <a:r>
                        <a:rPr lang="ru-RU" sz="1200" dirty="0" smtClean="0"/>
                        <a:t>8</a:t>
                      </a:r>
                      <a:r>
                        <a:rPr lang="en-US" sz="1200" dirty="0" smtClean="0"/>
                        <a:t>.06 </a:t>
                      </a:r>
                      <a:r>
                        <a:rPr lang="en-US" sz="1200" dirty="0"/>
                        <a:t>– </a:t>
                      </a:r>
                      <a:r>
                        <a:rPr lang="en-US" sz="1200" dirty="0" smtClean="0"/>
                        <a:t>2</a:t>
                      </a:r>
                      <a:r>
                        <a:rPr lang="ru-RU" sz="1200" dirty="0" smtClean="0"/>
                        <a:t>4</a:t>
                      </a:r>
                      <a:r>
                        <a:rPr lang="en-US" sz="1200" dirty="0" smtClean="0"/>
                        <a:t>.06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3" marR="35563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/>
                        <a:t>13</a:t>
                      </a:r>
                      <a:endParaRPr lang="ru-RU" sz="12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3" marR="35563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/>
                        <a:t>26</a:t>
                      </a:r>
                      <a:r>
                        <a:rPr lang="ru-RU" sz="1200" baseline="0" dirty="0" smtClean="0"/>
                        <a:t> </a:t>
                      </a:r>
                      <a:r>
                        <a:rPr lang="ru-RU" sz="1200" dirty="0" smtClean="0"/>
                        <a:t>400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3" marR="35563" marT="0" marB="0">
                    <a:solidFill>
                      <a:srgbClr val="92D050"/>
                    </a:solidFill>
                  </a:tcPr>
                </a:tc>
              </a:tr>
              <a:tr h="2901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/>
                        <a:t>II</a:t>
                      </a:r>
                      <a:endParaRPr lang="ru-RU" sz="12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3" marR="35563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/>
                        <a:t>20</a:t>
                      </a:r>
                      <a:r>
                        <a:rPr lang="en-US" sz="1200" dirty="0" smtClean="0"/>
                        <a:t>.06 </a:t>
                      </a:r>
                      <a:r>
                        <a:rPr lang="en-US" sz="1200" dirty="0"/>
                        <a:t>– </a:t>
                      </a:r>
                      <a:r>
                        <a:rPr lang="ru-RU" sz="1200" dirty="0" smtClean="0"/>
                        <a:t>10</a:t>
                      </a:r>
                      <a:r>
                        <a:rPr lang="en-US" sz="1200" dirty="0" smtClean="0"/>
                        <a:t>.07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3" marR="35563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/>
                        <a:t>17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3" marR="35563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/>
                        <a:t>30 100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3" marR="35563" marT="0" marB="0">
                    <a:solidFill>
                      <a:srgbClr val="92D050"/>
                    </a:solidFill>
                  </a:tcPr>
                </a:tc>
              </a:tr>
              <a:tr h="2901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/>
                        <a:t>III</a:t>
                      </a:r>
                      <a:endParaRPr lang="ru-RU" sz="12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3" marR="35563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 smtClean="0"/>
                        <a:t>0</a:t>
                      </a:r>
                      <a:r>
                        <a:rPr lang="ru-RU" sz="1200" dirty="0" smtClean="0"/>
                        <a:t>8</a:t>
                      </a:r>
                      <a:r>
                        <a:rPr lang="en-US" sz="1200" dirty="0" smtClean="0"/>
                        <a:t>.07 </a:t>
                      </a:r>
                      <a:r>
                        <a:rPr lang="en-US" sz="1200" dirty="0"/>
                        <a:t>– </a:t>
                      </a:r>
                      <a:r>
                        <a:rPr lang="en-US" sz="1200" dirty="0" smtClean="0"/>
                        <a:t>2</a:t>
                      </a:r>
                      <a:r>
                        <a:rPr lang="ru-RU" sz="1200" dirty="0" smtClean="0"/>
                        <a:t>8</a:t>
                      </a:r>
                      <a:r>
                        <a:rPr lang="en-US" sz="1200" dirty="0" smtClean="0"/>
                        <a:t>.07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3" marR="35563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/>
                        <a:t>17</a:t>
                      </a:r>
                      <a:endParaRPr lang="ru-RU" sz="12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3" marR="35563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/>
                        <a:t>30 100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3" marR="35563" marT="0" marB="0">
                    <a:solidFill>
                      <a:srgbClr val="92D050"/>
                    </a:solidFill>
                  </a:tcPr>
                </a:tc>
              </a:tr>
              <a:tr h="2901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/>
                        <a:t>IV</a:t>
                      </a:r>
                      <a:endParaRPr lang="ru-RU" sz="12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3" marR="35563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 smtClean="0"/>
                        <a:t>2</a:t>
                      </a:r>
                      <a:r>
                        <a:rPr lang="ru-RU" sz="1200" dirty="0" smtClean="0"/>
                        <a:t>6</a:t>
                      </a:r>
                      <a:r>
                        <a:rPr lang="en-US" sz="1200" dirty="0" smtClean="0"/>
                        <a:t>.07 </a:t>
                      </a:r>
                      <a:r>
                        <a:rPr lang="en-US" sz="1200" dirty="0"/>
                        <a:t>– </a:t>
                      </a:r>
                      <a:r>
                        <a:rPr lang="ru-RU" sz="1200" dirty="0" smtClean="0"/>
                        <a:t>16</a:t>
                      </a:r>
                      <a:r>
                        <a:rPr lang="en-US" sz="1200" dirty="0" smtClean="0"/>
                        <a:t>.08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3" marR="35563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/>
                        <a:t>18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3" marR="35563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/>
                        <a:t>33 000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3" marR="35563" marT="0" marB="0">
                    <a:solidFill>
                      <a:srgbClr val="92D050"/>
                    </a:solidFill>
                  </a:tcPr>
                </a:tc>
              </a:tr>
              <a:tr h="2901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/>
                        <a:t>V</a:t>
                      </a:r>
                      <a:endParaRPr lang="ru-RU" sz="12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3" marR="35563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/>
                        <a:t>14</a:t>
                      </a:r>
                      <a:r>
                        <a:rPr lang="en-US" sz="1200" dirty="0" smtClean="0"/>
                        <a:t>.08 </a:t>
                      </a:r>
                      <a:r>
                        <a:rPr lang="en-US" sz="1200" dirty="0"/>
                        <a:t>– </a:t>
                      </a:r>
                      <a:r>
                        <a:rPr lang="ru-RU" sz="1200" dirty="0" smtClean="0"/>
                        <a:t>30</a:t>
                      </a:r>
                      <a:r>
                        <a:rPr lang="en-US" sz="1200" dirty="0" smtClean="0"/>
                        <a:t>.08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3" marR="35563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/>
                        <a:t>13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3" marR="35563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/>
                        <a:t>26 400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3" marR="35563" marT="0" marB="0">
                    <a:solidFill>
                      <a:srgbClr val="92D050"/>
                    </a:solidFill>
                  </a:tcPr>
                </a:tc>
              </a:tr>
              <a:tr h="39097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/>
                        <a:t>VI</a:t>
                      </a:r>
                      <a:endParaRPr lang="ru-RU" sz="12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3" marR="35563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/>
                        <a:t>26</a:t>
                      </a:r>
                      <a:r>
                        <a:rPr lang="en-US" sz="1200" dirty="0" smtClean="0"/>
                        <a:t>.08 </a:t>
                      </a:r>
                      <a:r>
                        <a:rPr lang="en-US" sz="1200" dirty="0"/>
                        <a:t>– </a:t>
                      </a:r>
                      <a:r>
                        <a:rPr lang="ru-RU" sz="1200" dirty="0" smtClean="0"/>
                        <a:t>12</a:t>
                      </a:r>
                      <a:r>
                        <a:rPr lang="en-US" sz="1200" dirty="0" smtClean="0"/>
                        <a:t>.0</a:t>
                      </a:r>
                      <a:r>
                        <a:rPr lang="ru-RU" sz="1200" dirty="0" smtClean="0"/>
                        <a:t>9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3" marR="35563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/>
                        <a:t>14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3" marR="35563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27 400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3" marR="35563" marT="0" marB="0"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  <p:pic>
        <p:nvPicPr>
          <p:cNvPr id="6" name="Picture 2" descr="C:\Users\User\Desktop\На семинар 2017\ПРиазовец\4db17b30-1139-4580-9be6-74660f92a84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57752" y="4071942"/>
            <a:ext cx="4071966" cy="255404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4" descr="C:\Users\User\Desktop\На семинар 2017\ПРиазовец\fe681499-b7bc-442f-9d48-8fa014106c5b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4071942"/>
            <a:ext cx="4429156" cy="256659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3" descr="C:\Users\User\Desktop\OBkhdO0p_ho.jpg"/>
          <p:cNvPicPr>
            <a:picLocks noChangeAspect="1" noChangeArrowheads="1"/>
          </p:cNvPicPr>
          <p:nvPr/>
        </p:nvPicPr>
        <p:blipFill>
          <a:blip r:embed="rId4"/>
          <a:srcRect l="12070" r="17156"/>
          <a:stretch>
            <a:fillRect/>
          </a:stretch>
        </p:blipFill>
        <p:spPr bwMode="auto">
          <a:xfrm>
            <a:off x="6215074" y="1340768"/>
            <a:ext cx="2317366" cy="25168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367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7625" y="115888"/>
            <a:ext cx="1081088" cy="1081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User\Desktop\танц\DSC_011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00562" y="857233"/>
            <a:ext cx="4500594" cy="27146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6387" name="Заголовок 1"/>
          <p:cNvSpPr>
            <a:spLocks noGrp="1"/>
          </p:cNvSpPr>
          <p:nvPr>
            <p:ph type="title"/>
          </p:nvPr>
        </p:nvSpPr>
        <p:spPr>
          <a:xfrm>
            <a:off x="142875" y="7938"/>
            <a:ext cx="6950075" cy="785812"/>
          </a:xfrm>
        </p:spPr>
        <p:txBody>
          <a:bodyPr/>
          <a:lstStyle/>
          <a:p>
            <a:pPr eaLnBrk="1" hangingPunct="1"/>
            <a:r>
              <a:rPr lang="ru-RU" altLang="ru-RU" sz="4000" b="1" smtClean="0">
                <a:solidFill>
                  <a:srgbClr val="002060"/>
                </a:solidFill>
                <a:cs typeface="Times New Roman" pitchFamily="18" charset="0"/>
              </a:rPr>
              <a:t>ДОЛ «Витязево» (г.Анапа)</a:t>
            </a:r>
          </a:p>
        </p:txBody>
      </p:sp>
      <p:pic>
        <p:nvPicPr>
          <p:cNvPr id="7" name="Picture 3" descr="C:\Users\User\Desktop\танц\DSC_0087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142844" y="810440"/>
            <a:ext cx="4214842" cy="2761436"/>
          </a:xfr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4" descr="C:\Users\User\Desktop\танц\DSC_009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44" y="3714750"/>
            <a:ext cx="4214842" cy="300039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2" descr="C:\Users\User\Desktop\На семинар 2017\Витязево\b26f041f-6f72-4d3d-9522-9f4c0cb96979.jpg"/>
          <p:cNvPicPr>
            <a:picLocks noChangeAspect="1" noChangeArrowheads="1"/>
          </p:cNvPicPr>
          <p:nvPr/>
        </p:nvPicPr>
        <p:blipFill>
          <a:blip r:embed="rId5" cstate="print"/>
          <a:srcRect b="17586"/>
          <a:stretch>
            <a:fillRect/>
          </a:stretch>
        </p:blipFill>
        <p:spPr bwMode="auto">
          <a:xfrm>
            <a:off x="4500562" y="3714752"/>
            <a:ext cx="4500594" cy="30003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391" name="Рисунок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7788" y="3103563"/>
            <a:ext cx="1081087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707</TotalTime>
  <Words>589</Words>
  <Application>Microsoft Office PowerPoint</Application>
  <PresentationFormat>Экран (4:3)</PresentationFormat>
  <Paragraphs>154</Paragraphs>
  <Slides>21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7" baseType="lpstr">
      <vt:lpstr>Arial</vt:lpstr>
      <vt:lpstr>Trebuchet MS</vt:lpstr>
      <vt:lpstr>Wingdings 3</vt:lpstr>
      <vt:lpstr>Calibri</vt:lpstr>
      <vt:lpstr>Times New Roman</vt:lpstr>
      <vt:lpstr>Грань</vt:lpstr>
      <vt:lpstr>Презентация PowerPoint</vt:lpstr>
      <vt:lpstr>Презентация PowerPoint</vt:lpstr>
      <vt:lpstr>Презентация PowerPoint</vt:lpstr>
      <vt:lpstr>ДОЛ «Приазовец» (г.Анапа)</vt:lpstr>
      <vt:lpstr>ДОЛ «Приазовец» (г.Анапа)</vt:lpstr>
      <vt:lpstr>Презентация PowerPoint</vt:lpstr>
      <vt:lpstr>ДОЛ «Приазовец» (г.Анапа)</vt:lpstr>
      <vt:lpstr>ДОЛ «Приазовец» (г.Анапа)</vt:lpstr>
      <vt:lpstr>ДОЛ «Витязево» (г.Анапа)</vt:lpstr>
      <vt:lpstr>ДОЛ «Витязево» (г.Анапа)</vt:lpstr>
      <vt:lpstr>ДОЛ «Витязево» (г.Анапа)</vt:lpstr>
      <vt:lpstr>ДОЛ «Юбилейный» (Туапсинский р-н)</vt:lpstr>
      <vt:lpstr>ДОЛ «Юбилейный» (Туапсинский р-н)</vt:lpstr>
      <vt:lpstr>ДОЛ «Юбилейный» (Туапсинский) р-н)</vt:lpstr>
      <vt:lpstr>ДОЛ «Юбилейный» (Туапсинский р-н)</vt:lpstr>
      <vt:lpstr>ДОЛ «им. А.В. Казакевича»  (Республика Крым)</vt:lpstr>
      <vt:lpstr>ДОЛ «им. А.В. Казакевича» (Республика Крым)</vt:lpstr>
      <vt:lpstr>ДОЛ «им. А.В.Казакевича»  (Республика Крым)</vt:lpstr>
      <vt:lpstr>ДОЛ «им. А.В. Казакевича»  (Республика Крым)</vt:lpstr>
      <vt:lpstr>Доставка отдыхающих</vt:lpstr>
      <vt:lpstr>Адрес: г. Казань, ул. Бурхана Шахиди, д.17. Телефон: 8 (843) 292-69-80; 8 (843) 292-29-19         Официальный сайт: www.ok-chernomorec.ru                 Группа Вконтакте: vk.com/clubokchernomorec                INSTAGRAM: okchernomorec         YOUTUBE: www.youtube.com/ГБУРЦЧерноморецКазань 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Черноморец о нас</dc:title>
  <dc:creator>User</dc:creator>
  <cp:lastModifiedBy>Фаридушечка</cp:lastModifiedBy>
  <cp:revision>66</cp:revision>
  <dcterms:created xsi:type="dcterms:W3CDTF">2017-04-26T12:13:01Z</dcterms:created>
  <dcterms:modified xsi:type="dcterms:W3CDTF">2018-03-27T16:07:14Z</dcterms:modified>
</cp:coreProperties>
</file>